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g"/>
  <Override PartName="/ppt/media/image4.jpg" ContentType="image/jp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8.jpg" ContentType="image/jpg"/>
  <Override PartName="/ppt/notesSlides/notesSlide1.xml" ContentType="application/vnd.openxmlformats-officedocument.presentationml.notesSlide+xml"/>
  <Override PartName="/ppt/media/image12.jpg" ContentType="image/jpg"/>
  <Override PartName="/ppt/media/image13.jpg" ContentType="image/jpg"/>
  <Override PartName="/ppt/media/image14.jpg" ContentType="image/jpg"/>
  <Override PartName="/ppt/media/image15.jpg" ContentType="image/jpg"/>
  <Override PartName="/ppt/media/image16.jpg" ContentType="image/jpg"/>
  <Override PartName="/ppt/media/image17.jpg" ContentType="image/jpg"/>
  <Override PartName="/ppt/media/image18.jpg" ContentType="image/jp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media/image29.jpg" ContentType="image/jpg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41" r:id="rId1"/>
  </p:sldMasterIdLst>
  <p:notesMasterIdLst>
    <p:notesMasterId r:id="rId24"/>
  </p:notesMasterIdLst>
  <p:sldIdLst>
    <p:sldId id="283" r:id="rId2"/>
    <p:sldId id="272" r:id="rId3"/>
    <p:sldId id="257" r:id="rId4"/>
    <p:sldId id="258" r:id="rId5"/>
    <p:sldId id="259" r:id="rId6"/>
    <p:sldId id="260" r:id="rId7"/>
    <p:sldId id="286" r:id="rId8"/>
    <p:sldId id="273" r:id="rId9"/>
    <p:sldId id="279" r:id="rId10"/>
    <p:sldId id="280" r:id="rId11"/>
    <p:sldId id="281" r:id="rId12"/>
    <p:sldId id="263" r:id="rId13"/>
    <p:sldId id="264" r:id="rId14"/>
    <p:sldId id="265" r:id="rId15"/>
    <p:sldId id="266" r:id="rId16"/>
    <p:sldId id="267" r:id="rId17"/>
    <p:sldId id="268" r:id="rId18"/>
    <p:sldId id="284" r:id="rId19"/>
    <p:sldId id="270" r:id="rId20"/>
    <p:sldId id="282" r:id="rId21"/>
    <p:sldId id="271" r:id="rId22"/>
    <p:sldId id="285" r:id="rId23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874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svg"/><Relationship Id="rId1" Type="http://schemas.openxmlformats.org/officeDocument/2006/relationships/image" Target="../media/image19.png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4" Type="http://schemas.openxmlformats.org/officeDocument/2006/relationships/image" Target="../media/image3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9CA93B-EEB5-43C9-A8CA-FDCC1BB5A179}" type="doc">
      <dgm:prSet loTypeId="urn:microsoft.com/office/officeart/2005/8/layout/default" loCatId="list" qsTypeId="urn:microsoft.com/office/officeart/2005/8/quickstyle/3d5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9F34BEC-57DC-4D3E-AC88-2E1879BFD545}">
      <dgm:prSet custT="1"/>
      <dgm:spPr/>
      <dgm:t>
        <a:bodyPr/>
        <a:lstStyle/>
        <a:p>
          <a:pPr algn="r"/>
          <a:r>
            <a:rPr lang="it-IT" sz="1000" dirty="0">
              <a:solidFill>
                <a:schemeClr val="tx1"/>
              </a:solidFill>
            </a:rPr>
            <a:t>1. PREVENZIONE UNIVERSALE: </a:t>
          </a:r>
          <a:r>
            <a:rPr lang="it-IT" sz="1000" b="0" dirty="0">
              <a:solidFill>
                <a:schemeClr val="tx1"/>
              </a:solidFill>
            </a:rPr>
            <a:t>consiste nel mettere in campo interventi destinati a tutta la popolazione scolastica, indispensabile per dar vita ad un processo di responsabilizzazione e di cambiamento. </a:t>
          </a:r>
          <a:endParaRPr lang="en-US" sz="1000" dirty="0">
            <a:solidFill>
              <a:schemeClr val="tx1"/>
            </a:solidFill>
          </a:endParaRPr>
        </a:p>
      </dgm:t>
    </dgm:pt>
    <dgm:pt modelId="{D5D329F2-48A8-44CC-A685-37539957A104}" type="parTrans" cxnId="{642202BA-B156-4A5B-9266-EB10D3BDA16C}">
      <dgm:prSet/>
      <dgm:spPr/>
      <dgm:t>
        <a:bodyPr/>
        <a:lstStyle/>
        <a:p>
          <a:pPr algn="r"/>
          <a:endParaRPr lang="en-US"/>
        </a:p>
      </dgm:t>
    </dgm:pt>
    <dgm:pt modelId="{6A1D1B76-39D1-49B3-A98A-4505A11A674A}" type="sibTrans" cxnId="{642202BA-B156-4A5B-9266-EB10D3BDA16C}">
      <dgm:prSet/>
      <dgm:spPr/>
      <dgm:t>
        <a:bodyPr/>
        <a:lstStyle/>
        <a:p>
          <a:pPr algn="r"/>
          <a:endParaRPr lang="en-US"/>
        </a:p>
      </dgm:t>
    </dgm:pt>
    <dgm:pt modelId="{3BF1D3F0-93C9-44F1-ADB7-E114084F321C}">
      <dgm:prSet custT="1"/>
      <dgm:spPr/>
      <dgm:t>
        <a:bodyPr/>
        <a:lstStyle/>
        <a:p>
          <a:pPr algn="r"/>
          <a:r>
            <a:rPr lang="it-IT" sz="1000" dirty="0">
              <a:solidFill>
                <a:schemeClr val="tx1"/>
              </a:solidFill>
            </a:rPr>
            <a:t>2. PREVENZIONE SELETTIVA: </a:t>
          </a:r>
          <a:r>
            <a:rPr lang="it-IT" sz="1000" b="0" dirty="0">
              <a:solidFill>
                <a:schemeClr val="tx1"/>
              </a:solidFill>
            </a:rPr>
            <a:t>prevede interventi rivolti a gruppi di alunni a rischio a causa di condizioni ambientali o fattori individuali. Permette di potenziare le capacità di affrontare le difficoltà, di regolare le emozioni, di attuare strategie di </a:t>
          </a:r>
          <a:r>
            <a:rPr lang="it-IT" sz="1000" b="0" dirty="0" err="1">
              <a:solidFill>
                <a:schemeClr val="tx1"/>
              </a:solidFill>
            </a:rPr>
            <a:t>problem</a:t>
          </a:r>
          <a:r>
            <a:rPr lang="it-IT" sz="1000" b="0" dirty="0">
              <a:solidFill>
                <a:schemeClr val="tx1"/>
              </a:solidFill>
            </a:rPr>
            <a:t> solving. </a:t>
          </a:r>
          <a:endParaRPr lang="en-US" sz="1000" dirty="0">
            <a:solidFill>
              <a:schemeClr val="tx1"/>
            </a:solidFill>
          </a:endParaRPr>
        </a:p>
      </dgm:t>
    </dgm:pt>
    <dgm:pt modelId="{1CB182CE-EEC2-4E06-899A-0B2584B7FE1B}" type="parTrans" cxnId="{BBEB749C-033C-4581-998C-1EC0B9AAE33B}">
      <dgm:prSet/>
      <dgm:spPr/>
      <dgm:t>
        <a:bodyPr/>
        <a:lstStyle/>
        <a:p>
          <a:pPr algn="r"/>
          <a:endParaRPr lang="en-US"/>
        </a:p>
      </dgm:t>
    </dgm:pt>
    <dgm:pt modelId="{D914B3A6-64B0-4E1E-B21F-2198438B1BDF}" type="sibTrans" cxnId="{BBEB749C-033C-4581-998C-1EC0B9AAE33B}">
      <dgm:prSet/>
      <dgm:spPr/>
      <dgm:t>
        <a:bodyPr/>
        <a:lstStyle/>
        <a:p>
          <a:pPr algn="r"/>
          <a:endParaRPr lang="en-US"/>
        </a:p>
      </dgm:t>
    </dgm:pt>
    <dgm:pt modelId="{82717CC2-BC4B-4D63-8061-BEDDD0F650C9}">
      <dgm:prSet custT="1"/>
      <dgm:spPr/>
      <dgm:t>
        <a:bodyPr/>
        <a:lstStyle/>
        <a:p>
          <a:pPr algn="r"/>
          <a:r>
            <a:rPr lang="it-IT" sz="1000" dirty="0">
              <a:solidFill>
                <a:schemeClr val="tx1"/>
              </a:solidFill>
            </a:rPr>
            <a:t>3. PREVENZIONE INDICATA: </a:t>
          </a:r>
          <a:r>
            <a:rPr lang="it-IT" sz="1000" b="0" dirty="0">
              <a:solidFill>
                <a:schemeClr val="tx1"/>
              </a:solidFill>
            </a:rPr>
            <a:t>si tratta di interventi individualizzati che riguardano studenti/studentesse nei quali sono emersi comportamenti problematici. </a:t>
          </a:r>
          <a:endParaRPr lang="en-US" sz="1000" dirty="0">
            <a:solidFill>
              <a:schemeClr val="tx1"/>
            </a:solidFill>
          </a:endParaRPr>
        </a:p>
      </dgm:t>
    </dgm:pt>
    <dgm:pt modelId="{4C233F4C-69E7-49F1-8C1B-C0FF0627FAAC}" type="parTrans" cxnId="{53AE7E4E-E60D-4066-AA92-BDE675F6F135}">
      <dgm:prSet/>
      <dgm:spPr/>
      <dgm:t>
        <a:bodyPr/>
        <a:lstStyle/>
        <a:p>
          <a:pPr algn="r"/>
          <a:endParaRPr lang="en-US"/>
        </a:p>
      </dgm:t>
    </dgm:pt>
    <dgm:pt modelId="{5886372A-5CD8-4F78-8858-4BB930B4FAD7}" type="sibTrans" cxnId="{53AE7E4E-E60D-4066-AA92-BDE675F6F135}">
      <dgm:prSet/>
      <dgm:spPr/>
      <dgm:t>
        <a:bodyPr/>
        <a:lstStyle/>
        <a:p>
          <a:pPr algn="r"/>
          <a:endParaRPr lang="en-US"/>
        </a:p>
      </dgm:t>
    </dgm:pt>
    <dgm:pt modelId="{CBF389FC-0468-4B53-A675-EFA54DA3E4CC}" type="pres">
      <dgm:prSet presAssocID="{2E9CA93B-EEB5-43C9-A8CA-FDCC1BB5A179}" presName="diagram" presStyleCnt="0">
        <dgm:presLayoutVars>
          <dgm:dir/>
          <dgm:resizeHandles val="exact"/>
        </dgm:presLayoutVars>
      </dgm:prSet>
      <dgm:spPr/>
    </dgm:pt>
    <dgm:pt modelId="{3A832CEF-D7F4-4AA9-82D0-E65240F8CBFF}" type="pres">
      <dgm:prSet presAssocID="{A9F34BEC-57DC-4D3E-AC88-2E1879BFD545}" presName="node" presStyleLbl="node1" presStyleIdx="0" presStyleCnt="3">
        <dgm:presLayoutVars>
          <dgm:bulletEnabled val="1"/>
        </dgm:presLayoutVars>
      </dgm:prSet>
      <dgm:spPr/>
    </dgm:pt>
    <dgm:pt modelId="{01AD3073-A3D6-4A42-9AA4-DA25E8900287}" type="pres">
      <dgm:prSet presAssocID="{6A1D1B76-39D1-49B3-A98A-4505A11A674A}" presName="sibTrans" presStyleCnt="0"/>
      <dgm:spPr/>
    </dgm:pt>
    <dgm:pt modelId="{DC7EFB10-812B-4B11-ABE9-C6893DF18533}" type="pres">
      <dgm:prSet presAssocID="{3BF1D3F0-93C9-44F1-ADB7-E114084F321C}" presName="node" presStyleLbl="node1" presStyleIdx="1" presStyleCnt="3">
        <dgm:presLayoutVars>
          <dgm:bulletEnabled val="1"/>
        </dgm:presLayoutVars>
      </dgm:prSet>
      <dgm:spPr/>
    </dgm:pt>
    <dgm:pt modelId="{4E9E0A53-87C2-4DFD-AE07-6A9B01A52D47}" type="pres">
      <dgm:prSet presAssocID="{D914B3A6-64B0-4E1E-B21F-2198438B1BDF}" presName="sibTrans" presStyleCnt="0"/>
      <dgm:spPr/>
    </dgm:pt>
    <dgm:pt modelId="{7C223A4B-C4A6-4AF2-ABD0-9F0AF1C83DA3}" type="pres">
      <dgm:prSet presAssocID="{82717CC2-BC4B-4D63-8061-BEDDD0F650C9}" presName="node" presStyleLbl="node1" presStyleIdx="2" presStyleCnt="3">
        <dgm:presLayoutVars>
          <dgm:bulletEnabled val="1"/>
        </dgm:presLayoutVars>
      </dgm:prSet>
      <dgm:spPr/>
    </dgm:pt>
  </dgm:ptLst>
  <dgm:cxnLst>
    <dgm:cxn modelId="{4882EB20-E24E-44E3-B86D-BD3880CAF34E}" type="presOf" srcId="{A9F34BEC-57DC-4D3E-AC88-2E1879BFD545}" destId="{3A832CEF-D7F4-4AA9-82D0-E65240F8CBFF}" srcOrd="0" destOrd="0" presId="urn:microsoft.com/office/officeart/2005/8/layout/default"/>
    <dgm:cxn modelId="{53AE7E4E-E60D-4066-AA92-BDE675F6F135}" srcId="{2E9CA93B-EEB5-43C9-A8CA-FDCC1BB5A179}" destId="{82717CC2-BC4B-4D63-8061-BEDDD0F650C9}" srcOrd="2" destOrd="0" parTransId="{4C233F4C-69E7-49F1-8C1B-C0FF0627FAAC}" sibTransId="{5886372A-5CD8-4F78-8858-4BB930B4FAD7}"/>
    <dgm:cxn modelId="{B21FF078-AA91-456E-9798-EEA9CB406C60}" type="presOf" srcId="{3BF1D3F0-93C9-44F1-ADB7-E114084F321C}" destId="{DC7EFB10-812B-4B11-ABE9-C6893DF18533}" srcOrd="0" destOrd="0" presId="urn:microsoft.com/office/officeart/2005/8/layout/default"/>
    <dgm:cxn modelId="{0A6C9898-5EA0-4B99-A1C5-4C510EC13A79}" type="presOf" srcId="{2E9CA93B-EEB5-43C9-A8CA-FDCC1BB5A179}" destId="{CBF389FC-0468-4B53-A675-EFA54DA3E4CC}" srcOrd="0" destOrd="0" presId="urn:microsoft.com/office/officeart/2005/8/layout/default"/>
    <dgm:cxn modelId="{BBEB749C-033C-4581-998C-1EC0B9AAE33B}" srcId="{2E9CA93B-EEB5-43C9-A8CA-FDCC1BB5A179}" destId="{3BF1D3F0-93C9-44F1-ADB7-E114084F321C}" srcOrd="1" destOrd="0" parTransId="{1CB182CE-EEC2-4E06-899A-0B2584B7FE1B}" sibTransId="{D914B3A6-64B0-4E1E-B21F-2198438B1BDF}"/>
    <dgm:cxn modelId="{9A0E70AF-7562-447F-ABA9-D2D32977D879}" type="presOf" srcId="{82717CC2-BC4B-4D63-8061-BEDDD0F650C9}" destId="{7C223A4B-C4A6-4AF2-ABD0-9F0AF1C83DA3}" srcOrd="0" destOrd="0" presId="urn:microsoft.com/office/officeart/2005/8/layout/default"/>
    <dgm:cxn modelId="{642202BA-B156-4A5B-9266-EB10D3BDA16C}" srcId="{2E9CA93B-EEB5-43C9-A8CA-FDCC1BB5A179}" destId="{A9F34BEC-57DC-4D3E-AC88-2E1879BFD545}" srcOrd="0" destOrd="0" parTransId="{D5D329F2-48A8-44CC-A685-37539957A104}" sibTransId="{6A1D1B76-39D1-49B3-A98A-4505A11A674A}"/>
    <dgm:cxn modelId="{478E3B5A-36C0-4FF5-8EB1-90F745A430CF}" type="presParOf" srcId="{CBF389FC-0468-4B53-A675-EFA54DA3E4CC}" destId="{3A832CEF-D7F4-4AA9-82D0-E65240F8CBFF}" srcOrd="0" destOrd="0" presId="urn:microsoft.com/office/officeart/2005/8/layout/default"/>
    <dgm:cxn modelId="{B5999C37-BB47-46DE-A123-BA751A9AA4F5}" type="presParOf" srcId="{CBF389FC-0468-4B53-A675-EFA54DA3E4CC}" destId="{01AD3073-A3D6-4A42-9AA4-DA25E8900287}" srcOrd="1" destOrd="0" presId="urn:microsoft.com/office/officeart/2005/8/layout/default"/>
    <dgm:cxn modelId="{D51FC60F-5725-4302-8502-F3CA81E45712}" type="presParOf" srcId="{CBF389FC-0468-4B53-A675-EFA54DA3E4CC}" destId="{DC7EFB10-812B-4B11-ABE9-C6893DF18533}" srcOrd="2" destOrd="0" presId="urn:microsoft.com/office/officeart/2005/8/layout/default"/>
    <dgm:cxn modelId="{2306FF10-1672-4C6C-863E-CCD75F4659B1}" type="presParOf" srcId="{CBF389FC-0468-4B53-A675-EFA54DA3E4CC}" destId="{4E9E0A53-87C2-4DFD-AE07-6A9B01A52D47}" srcOrd="3" destOrd="0" presId="urn:microsoft.com/office/officeart/2005/8/layout/default"/>
    <dgm:cxn modelId="{AC7ECD32-2ED0-4817-A451-92F9AFE0970B}" type="presParOf" srcId="{CBF389FC-0468-4B53-A675-EFA54DA3E4CC}" destId="{7C223A4B-C4A6-4AF2-ABD0-9F0AF1C83DA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E9CA93B-EEB5-43C9-A8CA-FDCC1BB5A179}" type="doc">
      <dgm:prSet loTypeId="urn:microsoft.com/office/officeart/2005/8/layout/default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9827EFA8-4643-4C76-899C-7E9B053496FC}">
      <dgm:prSet custT="1"/>
      <dgm:spPr/>
      <dgm:t>
        <a:bodyPr/>
        <a:lstStyle/>
        <a:p>
          <a:pPr algn="ctr"/>
          <a:r>
            <a:rPr lang="it-IT" sz="1800" b="0" dirty="0"/>
            <a:t>1.</a:t>
          </a:r>
          <a:r>
            <a:rPr lang="it-IT" sz="3600" b="0" dirty="0"/>
            <a:t> </a:t>
          </a:r>
          <a:r>
            <a:rPr lang="it-IT" sz="2000" b="0" dirty="0"/>
            <a:t>motivare al rafforzamento delle competenze, le attitudini e i comportamenti positivi che conducono ad uno stato di benessere; </a:t>
          </a:r>
          <a:endParaRPr lang="en-US" sz="2000" dirty="0"/>
        </a:p>
      </dgm:t>
    </dgm:pt>
    <dgm:pt modelId="{5150E4E9-8038-4B42-8872-B046DA59B4B0}" type="parTrans" cxnId="{9EE78BD7-0FF2-4018-A75D-7A6E2FE405A5}">
      <dgm:prSet/>
      <dgm:spPr/>
      <dgm:t>
        <a:bodyPr/>
        <a:lstStyle/>
        <a:p>
          <a:pPr algn="r"/>
          <a:endParaRPr lang="en-US"/>
        </a:p>
      </dgm:t>
    </dgm:pt>
    <dgm:pt modelId="{DCD8CD78-CC5E-45FB-B3A5-B70E1844CCC5}" type="sibTrans" cxnId="{9EE78BD7-0FF2-4018-A75D-7A6E2FE405A5}">
      <dgm:prSet/>
      <dgm:spPr/>
      <dgm:t>
        <a:bodyPr/>
        <a:lstStyle/>
        <a:p>
          <a:pPr algn="r"/>
          <a:endParaRPr lang="en-US"/>
        </a:p>
      </dgm:t>
    </dgm:pt>
    <dgm:pt modelId="{2AF51921-F072-4C7B-8E55-9BFCE659E606}">
      <dgm:prSet custT="1"/>
      <dgm:spPr/>
      <dgm:t>
        <a:bodyPr/>
        <a:lstStyle/>
        <a:p>
          <a:pPr algn="ctr"/>
          <a:r>
            <a:rPr lang="it-IT" sz="2000" b="0" dirty="0"/>
            <a:t>2. ridurre il rischio e contrastarne la manifestazione; </a:t>
          </a:r>
          <a:endParaRPr lang="en-US" sz="2000" dirty="0"/>
        </a:p>
      </dgm:t>
    </dgm:pt>
    <dgm:pt modelId="{405E87E7-8D70-4A65-A4AD-91D4BFC3227A}" type="parTrans" cxnId="{66F86967-ACA7-4C13-99AF-A80977925E74}">
      <dgm:prSet/>
      <dgm:spPr/>
      <dgm:t>
        <a:bodyPr/>
        <a:lstStyle/>
        <a:p>
          <a:pPr algn="r"/>
          <a:endParaRPr lang="en-US"/>
        </a:p>
      </dgm:t>
    </dgm:pt>
    <dgm:pt modelId="{1DCD2DCA-9721-465A-A7ED-8D7B8410E5CA}" type="sibTrans" cxnId="{66F86967-ACA7-4C13-99AF-A80977925E74}">
      <dgm:prSet/>
      <dgm:spPr/>
      <dgm:t>
        <a:bodyPr/>
        <a:lstStyle/>
        <a:p>
          <a:pPr algn="r"/>
          <a:endParaRPr lang="en-US"/>
        </a:p>
      </dgm:t>
    </dgm:pt>
    <dgm:pt modelId="{B25530C6-368B-40ED-9446-F060BBB6F291}">
      <dgm:prSet custT="1"/>
      <dgm:spPr/>
      <dgm:t>
        <a:bodyPr/>
        <a:lstStyle/>
        <a:p>
          <a:pPr algn="ctr"/>
          <a:r>
            <a:rPr lang="it-IT" sz="2000" b="0" dirty="0"/>
            <a:t>3. ridurre l’impatto sociale e personale di un comportamento problematico. </a:t>
          </a:r>
          <a:endParaRPr lang="en-US" sz="2000" dirty="0"/>
        </a:p>
      </dgm:t>
    </dgm:pt>
    <dgm:pt modelId="{0BDC4067-D6EF-4C01-87FA-A1F4C042F097}" type="parTrans" cxnId="{897EE908-1759-4975-A650-191BE38EF0A6}">
      <dgm:prSet/>
      <dgm:spPr/>
      <dgm:t>
        <a:bodyPr/>
        <a:lstStyle/>
        <a:p>
          <a:pPr algn="r"/>
          <a:endParaRPr lang="en-US"/>
        </a:p>
      </dgm:t>
    </dgm:pt>
    <dgm:pt modelId="{C1F3ECFB-E1AB-402C-BD11-C86F27A2D9E4}" type="sibTrans" cxnId="{897EE908-1759-4975-A650-191BE38EF0A6}">
      <dgm:prSet/>
      <dgm:spPr/>
      <dgm:t>
        <a:bodyPr/>
        <a:lstStyle/>
        <a:p>
          <a:pPr algn="r"/>
          <a:endParaRPr lang="en-US"/>
        </a:p>
      </dgm:t>
    </dgm:pt>
    <dgm:pt modelId="{CBF389FC-0468-4B53-A675-EFA54DA3E4CC}" type="pres">
      <dgm:prSet presAssocID="{2E9CA93B-EEB5-43C9-A8CA-FDCC1BB5A179}" presName="diagram" presStyleCnt="0">
        <dgm:presLayoutVars>
          <dgm:dir/>
          <dgm:resizeHandles val="exact"/>
        </dgm:presLayoutVars>
      </dgm:prSet>
      <dgm:spPr/>
    </dgm:pt>
    <dgm:pt modelId="{5B461C74-DAFF-438D-A3EF-E5A2147E9CB7}" type="pres">
      <dgm:prSet presAssocID="{9827EFA8-4643-4C76-899C-7E9B053496FC}" presName="node" presStyleLbl="node1" presStyleIdx="0" presStyleCnt="3" custScaleX="41340" custScaleY="37887">
        <dgm:presLayoutVars>
          <dgm:bulletEnabled val="1"/>
        </dgm:presLayoutVars>
      </dgm:prSet>
      <dgm:spPr/>
    </dgm:pt>
    <dgm:pt modelId="{F1D40370-E19C-451E-BCFD-6F74FE44BCD8}" type="pres">
      <dgm:prSet presAssocID="{DCD8CD78-CC5E-45FB-B3A5-B70E1844CCC5}" presName="sibTrans" presStyleCnt="0"/>
      <dgm:spPr/>
    </dgm:pt>
    <dgm:pt modelId="{E24F4F2B-ECF8-4553-8947-ED74EFC61EE3}" type="pres">
      <dgm:prSet presAssocID="{2AF51921-F072-4C7B-8E55-9BFCE659E606}" presName="node" presStyleLbl="node1" presStyleIdx="1" presStyleCnt="3" custScaleX="36677" custScaleY="37887">
        <dgm:presLayoutVars>
          <dgm:bulletEnabled val="1"/>
        </dgm:presLayoutVars>
      </dgm:prSet>
      <dgm:spPr/>
    </dgm:pt>
    <dgm:pt modelId="{F151A3C4-E82C-40CB-A547-CBD915842525}" type="pres">
      <dgm:prSet presAssocID="{1DCD2DCA-9721-465A-A7ED-8D7B8410E5CA}" presName="sibTrans" presStyleCnt="0"/>
      <dgm:spPr/>
    </dgm:pt>
    <dgm:pt modelId="{4CA6B586-08F4-4A97-9321-F6A17434401E}" type="pres">
      <dgm:prSet presAssocID="{B25530C6-368B-40ED-9446-F060BBB6F291}" presName="node" presStyleLbl="node1" presStyleIdx="2" presStyleCnt="3" custScaleX="35589" custScaleY="37887">
        <dgm:presLayoutVars>
          <dgm:bulletEnabled val="1"/>
        </dgm:presLayoutVars>
      </dgm:prSet>
      <dgm:spPr/>
    </dgm:pt>
  </dgm:ptLst>
  <dgm:cxnLst>
    <dgm:cxn modelId="{897EE908-1759-4975-A650-191BE38EF0A6}" srcId="{2E9CA93B-EEB5-43C9-A8CA-FDCC1BB5A179}" destId="{B25530C6-368B-40ED-9446-F060BBB6F291}" srcOrd="2" destOrd="0" parTransId="{0BDC4067-D6EF-4C01-87FA-A1F4C042F097}" sibTransId="{C1F3ECFB-E1AB-402C-BD11-C86F27A2D9E4}"/>
    <dgm:cxn modelId="{66F86967-ACA7-4C13-99AF-A80977925E74}" srcId="{2E9CA93B-EEB5-43C9-A8CA-FDCC1BB5A179}" destId="{2AF51921-F072-4C7B-8E55-9BFCE659E606}" srcOrd="1" destOrd="0" parTransId="{405E87E7-8D70-4A65-A4AD-91D4BFC3227A}" sibTransId="{1DCD2DCA-9721-465A-A7ED-8D7B8410E5CA}"/>
    <dgm:cxn modelId="{3167FB4B-BCC8-4247-AA1F-67FBD9D78414}" type="presOf" srcId="{2AF51921-F072-4C7B-8E55-9BFCE659E606}" destId="{E24F4F2B-ECF8-4553-8947-ED74EFC61EE3}" srcOrd="0" destOrd="0" presId="urn:microsoft.com/office/officeart/2005/8/layout/default"/>
    <dgm:cxn modelId="{0A6C9898-5EA0-4B99-A1C5-4C510EC13A79}" type="presOf" srcId="{2E9CA93B-EEB5-43C9-A8CA-FDCC1BB5A179}" destId="{CBF389FC-0468-4B53-A675-EFA54DA3E4CC}" srcOrd="0" destOrd="0" presId="urn:microsoft.com/office/officeart/2005/8/layout/default"/>
    <dgm:cxn modelId="{9EE78BD7-0FF2-4018-A75D-7A6E2FE405A5}" srcId="{2E9CA93B-EEB5-43C9-A8CA-FDCC1BB5A179}" destId="{9827EFA8-4643-4C76-899C-7E9B053496FC}" srcOrd="0" destOrd="0" parTransId="{5150E4E9-8038-4B42-8872-B046DA59B4B0}" sibTransId="{DCD8CD78-CC5E-45FB-B3A5-B70E1844CCC5}"/>
    <dgm:cxn modelId="{63BDB0E0-E3C2-4E46-97D6-4B43B5D87D26}" type="presOf" srcId="{9827EFA8-4643-4C76-899C-7E9B053496FC}" destId="{5B461C74-DAFF-438D-A3EF-E5A2147E9CB7}" srcOrd="0" destOrd="0" presId="urn:microsoft.com/office/officeart/2005/8/layout/default"/>
    <dgm:cxn modelId="{5BB41AEB-F87C-4DEF-9171-9511E1A5A342}" type="presOf" srcId="{B25530C6-368B-40ED-9446-F060BBB6F291}" destId="{4CA6B586-08F4-4A97-9321-F6A17434401E}" srcOrd="0" destOrd="0" presId="urn:microsoft.com/office/officeart/2005/8/layout/default"/>
    <dgm:cxn modelId="{0511D562-98D7-46BD-944B-4CF7AA82C67C}" type="presParOf" srcId="{CBF389FC-0468-4B53-A675-EFA54DA3E4CC}" destId="{5B461C74-DAFF-438D-A3EF-E5A2147E9CB7}" srcOrd="0" destOrd="0" presId="urn:microsoft.com/office/officeart/2005/8/layout/default"/>
    <dgm:cxn modelId="{0A542ACD-9716-4D6E-A48B-3B4F81CF1089}" type="presParOf" srcId="{CBF389FC-0468-4B53-A675-EFA54DA3E4CC}" destId="{F1D40370-E19C-451E-BCFD-6F74FE44BCD8}" srcOrd="1" destOrd="0" presId="urn:microsoft.com/office/officeart/2005/8/layout/default"/>
    <dgm:cxn modelId="{261EF3C3-64C8-4C4D-AE41-42B1B4A871BA}" type="presParOf" srcId="{CBF389FC-0468-4B53-A675-EFA54DA3E4CC}" destId="{E24F4F2B-ECF8-4553-8947-ED74EFC61EE3}" srcOrd="2" destOrd="0" presId="urn:microsoft.com/office/officeart/2005/8/layout/default"/>
    <dgm:cxn modelId="{482E976A-DFA3-4348-8641-C393E50377BA}" type="presParOf" srcId="{CBF389FC-0468-4B53-A675-EFA54DA3E4CC}" destId="{F151A3C4-E82C-40CB-A547-CBD915842525}" srcOrd="3" destOrd="0" presId="urn:microsoft.com/office/officeart/2005/8/layout/default"/>
    <dgm:cxn modelId="{F0C8DB3C-23AF-4DB5-9FD0-A37DF96B6BFF}" type="presParOf" srcId="{CBF389FC-0468-4B53-A675-EFA54DA3E4CC}" destId="{4CA6B586-08F4-4A97-9321-F6A17434401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701C88-C5AC-4230-8E2B-12A18DAA2D7C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2D94C5C7-B1AB-4D0E-BEA0-C8D8F0E94E7F}">
      <dgm:prSet custT="1"/>
      <dgm:spPr/>
      <dgm:t>
        <a:bodyPr/>
        <a:lstStyle/>
        <a:p>
          <a:pPr>
            <a:defRPr b="1"/>
          </a:pPr>
          <a:r>
            <a:rPr lang="it-IT" sz="2400" b="1" dirty="0">
              <a:latin typeface="+mj-lt"/>
            </a:rPr>
            <a:t>Il livello di urgenza di bullismo e vittimizzazione prevede: </a:t>
          </a:r>
          <a:endParaRPr lang="en-US" sz="2400" b="1" dirty="0">
            <a:latin typeface="+mj-lt"/>
          </a:endParaRPr>
        </a:p>
      </dgm:t>
    </dgm:pt>
    <dgm:pt modelId="{141F23AF-314C-4B04-8AD4-D4E92756A073}" type="parTrans" cxnId="{C6573DD4-F3C2-4DE3-86D1-722F93DA9A8F}">
      <dgm:prSet/>
      <dgm:spPr/>
      <dgm:t>
        <a:bodyPr/>
        <a:lstStyle/>
        <a:p>
          <a:endParaRPr lang="en-US"/>
        </a:p>
      </dgm:t>
    </dgm:pt>
    <dgm:pt modelId="{E92F470C-7999-4883-BDB8-270A03B69C2F}" type="sibTrans" cxnId="{C6573DD4-F3C2-4DE3-86D1-722F93DA9A8F}">
      <dgm:prSet/>
      <dgm:spPr/>
      <dgm:t>
        <a:bodyPr/>
        <a:lstStyle/>
        <a:p>
          <a:endParaRPr lang="en-US"/>
        </a:p>
      </dgm:t>
    </dgm:pt>
    <dgm:pt modelId="{56FB7A2D-3D10-4CFC-86C3-AAC8C745DE74}">
      <dgm:prSet custT="1"/>
      <dgm:spPr/>
      <dgm:t>
        <a:bodyPr/>
        <a:lstStyle/>
        <a:p>
          <a:pPr>
            <a:defRPr b="1"/>
          </a:pPr>
          <a:r>
            <a:rPr lang="it-IT" sz="1600" b="1" dirty="0">
              <a:latin typeface="+mj-lt"/>
            </a:rPr>
            <a:t>1. Comunicazione alla famiglia della vittima </a:t>
          </a:r>
          <a:r>
            <a:rPr lang="it-IT" sz="1600" b="0" dirty="0">
              <a:latin typeface="+mj-lt"/>
            </a:rPr>
            <a:t>da parte del docente coordinatore (convocazione scritta o telefonica) </a:t>
          </a:r>
          <a:endParaRPr lang="en-US" sz="1600" b="0" dirty="0">
            <a:latin typeface="+mj-lt"/>
          </a:endParaRPr>
        </a:p>
      </dgm:t>
    </dgm:pt>
    <dgm:pt modelId="{CFBA438B-ECBB-466D-9AA0-511EF4CD3A21}" type="parTrans" cxnId="{404DF43C-9F17-4683-BEA0-577567A35FFD}">
      <dgm:prSet/>
      <dgm:spPr/>
      <dgm:t>
        <a:bodyPr/>
        <a:lstStyle/>
        <a:p>
          <a:endParaRPr lang="en-US"/>
        </a:p>
      </dgm:t>
    </dgm:pt>
    <dgm:pt modelId="{68945D78-9786-49FA-B501-2A683EDE192E}" type="sibTrans" cxnId="{404DF43C-9F17-4683-BEA0-577567A35FFD}">
      <dgm:prSet/>
      <dgm:spPr/>
      <dgm:t>
        <a:bodyPr/>
        <a:lstStyle/>
        <a:p>
          <a:endParaRPr lang="en-US"/>
        </a:p>
      </dgm:t>
    </dgm:pt>
    <dgm:pt modelId="{4F26EFC6-62E6-4F2E-B729-809542CA2CF9}">
      <dgm:prSet custT="1"/>
      <dgm:spPr/>
      <dgm:t>
        <a:bodyPr/>
        <a:lstStyle/>
        <a:p>
          <a:pPr>
            <a:defRPr b="1"/>
          </a:pPr>
          <a:r>
            <a:rPr lang="it-IT" sz="1600" b="1" dirty="0">
              <a:latin typeface="+mj-lt"/>
            </a:rPr>
            <a:t>2. Comunicazione ai genitori del bullo/</a:t>
          </a:r>
          <a:r>
            <a:rPr lang="it-IT" sz="1600" b="1" i="1" dirty="0">
              <a:latin typeface="+mj-lt"/>
            </a:rPr>
            <a:t>cyberbullo </a:t>
          </a:r>
          <a:r>
            <a:rPr lang="it-IT" sz="1600" b="0" dirty="0">
              <a:latin typeface="+mj-lt"/>
            </a:rPr>
            <a:t>(convocazione) con lettera del Dirigente </a:t>
          </a:r>
          <a:endParaRPr lang="en-US" sz="1600" b="0" dirty="0">
            <a:latin typeface="+mj-lt"/>
          </a:endParaRPr>
        </a:p>
      </dgm:t>
    </dgm:pt>
    <dgm:pt modelId="{0297096C-DEF5-4B6A-9713-98EFC1082044}" type="parTrans" cxnId="{B2F100D6-CF56-4761-A660-DBFF5CB07DF3}">
      <dgm:prSet/>
      <dgm:spPr/>
      <dgm:t>
        <a:bodyPr/>
        <a:lstStyle/>
        <a:p>
          <a:endParaRPr lang="en-US"/>
        </a:p>
      </dgm:t>
    </dgm:pt>
    <dgm:pt modelId="{F33D7B46-02B9-47BB-AD6E-18266EF05E79}" type="sibTrans" cxnId="{B2F100D6-CF56-4761-A660-DBFF5CB07DF3}">
      <dgm:prSet/>
      <dgm:spPr/>
      <dgm:t>
        <a:bodyPr/>
        <a:lstStyle/>
        <a:p>
          <a:endParaRPr lang="en-US"/>
        </a:p>
      </dgm:t>
    </dgm:pt>
    <dgm:pt modelId="{8FC0D5A7-606F-4EE1-AA8F-DA3364C08F3D}">
      <dgm:prSet custT="1"/>
      <dgm:spPr/>
      <dgm:t>
        <a:bodyPr/>
        <a:lstStyle/>
        <a:p>
          <a:pPr>
            <a:defRPr b="1"/>
          </a:pPr>
          <a:r>
            <a:rPr lang="it-IT" sz="16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3. Eventuale avvio della procedura giudiziaria</a:t>
          </a:r>
          <a:r>
            <a:rPr lang="it-IT" sz="1600" b="0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: denuncia ad un organo di polizia o all’autorità giudiziaria (</a:t>
          </a:r>
          <a:r>
            <a:rPr lang="it-IT" sz="16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Carabinieri, Polizia Postale, ecc</a:t>
          </a:r>
          <a:r>
            <a:rPr lang="it-IT" sz="1600" b="0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.) per attivare un procedimento di ammonimento o penale (eventuale querela di parte) 	</a:t>
          </a:r>
          <a:endParaRPr lang="en-US" sz="1600" b="0" dirty="0">
            <a:latin typeface="+mj-lt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3AE1509-83B2-4804-AE61-B9D632D84C39}" type="parTrans" cxnId="{1A8505B3-9921-48A1-A659-6C8CF2CE5519}">
      <dgm:prSet/>
      <dgm:spPr/>
      <dgm:t>
        <a:bodyPr/>
        <a:lstStyle/>
        <a:p>
          <a:endParaRPr lang="en-US"/>
        </a:p>
      </dgm:t>
    </dgm:pt>
    <dgm:pt modelId="{7A9197B4-0560-41DE-8F14-81524089C040}" type="sibTrans" cxnId="{1A8505B3-9921-48A1-A659-6C8CF2CE5519}">
      <dgm:prSet/>
      <dgm:spPr/>
      <dgm:t>
        <a:bodyPr/>
        <a:lstStyle/>
        <a:p>
          <a:endParaRPr lang="en-US"/>
        </a:p>
      </dgm:t>
    </dgm:pt>
    <dgm:pt modelId="{F64D181E-9470-4C80-8724-00036F0DF763}">
      <dgm:prSet custT="1"/>
      <dgm:spPr/>
      <dgm:t>
        <a:bodyPr/>
        <a:lstStyle/>
        <a:p>
          <a:pPr>
            <a:defRPr b="1"/>
          </a:pPr>
          <a:r>
            <a:rPr lang="it-IT" sz="1600" b="1" dirty="0">
              <a:latin typeface="+mj-lt"/>
            </a:rPr>
            <a:t>4. Nel caso la famiglia non collabori</a:t>
          </a:r>
          <a:r>
            <a:rPr lang="it-IT" sz="1600" b="0" dirty="0">
              <a:latin typeface="+mj-lt"/>
            </a:rPr>
            <a:t>, giustifichi, mostri atteggiamenti oppositivi o comunque inadeguatezza, debolezza educativa o sia recidiva nei comportamenti: </a:t>
          </a:r>
          <a:r>
            <a:rPr lang="it-IT" sz="1600" b="1" dirty="0">
              <a:latin typeface="+mj-lt"/>
            </a:rPr>
            <a:t>segnalazione ai Servizi Sociali del Comune. </a:t>
          </a:r>
          <a:endParaRPr lang="en-US" sz="1600" b="1" dirty="0">
            <a:latin typeface="+mj-lt"/>
          </a:endParaRPr>
        </a:p>
      </dgm:t>
    </dgm:pt>
    <dgm:pt modelId="{E95E9282-BAFE-4796-A242-814AE6CF8702}" type="parTrans" cxnId="{E03D84B4-17D4-4351-A928-23C5D7FF7999}">
      <dgm:prSet/>
      <dgm:spPr/>
      <dgm:t>
        <a:bodyPr/>
        <a:lstStyle/>
        <a:p>
          <a:endParaRPr lang="en-US"/>
        </a:p>
      </dgm:t>
    </dgm:pt>
    <dgm:pt modelId="{C2A1048D-56F6-4B25-A673-E5025A8932C4}" type="sibTrans" cxnId="{E03D84B4-17D4-4351-A928-23C5D7FF7999}">
      <dgm:prSet/>
      <dgm:spPr/>
      <dgm:t>
        <a:bodyPr/>
        <a:lstStyle/>
        <a:p>
          <a:endParaRPr lang="en-US"/>
        </a:p>
      </dgm:t>
    </dgm:pt>
    <dgm:pt modelId="{E0A18A4B-BA15-467E-8F8A-A23DE1E05684}" type="pres">
      <dgm:prSet presAssocID="{CE701C88-C5AC-4230-8E2B-12A18DAA2D7C}" presName="root" presStyleCnt="0">
        <dgm:presLayoutVars>
          <dgm:dir/>
          <dgm:resizeHandles val="exact"/>
        </dgm:presLayoutVars>
      </dgm:prSet>
      <dgm:spPr/>
    </dgm:pt>
    <dgm:pt modelId="{DF14E360-574B-4F1C-A710-2DEA34745C05}" type="pres">
      <dgm:prSet presAssocID="{2D94C5C7-B1AB-4D0E-BEA0-C8D8F0E94E7F}" presName="compNode" presStyleCnt="0"/>
      <dgm:spPr/>
    </dgm:pt>
    <dgm:pt modelId="{BC37C157-FD1A-4158-8B53-47689F73EC53}" type="pres">
      <dgm:prSet presAssocID="{2D94C5C7-B1AB-4D0E-BEA0-C8D8F0E94E7F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oneria"/>
        </a:ext>
      </dgm:extLst>
    </dgm:pt>
    <dgm:pt modelId="{220CEF07-1898-46C0-B0D9-284CE11F94A4}" type="pres">
      <dgm:prSet presAssocID="{2D94C5C7-B1AB-4D0E-BEA0-C8D8F0E94E7F}" presName="iconSpace" presStyleCnt="0"/>
      <dgm:spPr/>
    </dgm:pt>
    <dgm:pt modelId="{724CF861-3850-49AA-BB42-E4ED3C186172}" type="pres">
      <dgm:prSet presAssocID="{2D94C5C7-B1AB-4D0E-BEA0-C8D8F0E94E7F}" presName="parTx" presStyleLbl="revTx" presStyleIdx="0" presStyleCnt="10">
        <dgm:presLayoutVars>
          <dgm:chMax val="0"/>
          <dgm:chPref val="0"/>
        </dgm:presLayoutVars>
      </dgm:prSet>
      <dgm:spPr/>
    </dgm:pt>
    <dgm:pt modelId="{AAFC6658-1350-409B-BE59-0A7103B077B5}" type="pres">
      <dgm:prSet presAssocID="{2D94C5C7-B1AB-4D0E-BEA0-C8D8F0E94E7F}" presName="txSpace" presStyleCnt="0"/>
      <dgm:spPr/>
    </dgm:pt>
    <dgm:pt modelId="{4C27EA6D-DC34-4E51-822F-4667F1844DDD}" type="pres">
      <dgm:prSet presAssocID="{2D94C5C7-B1AB-4D0E-BEA0-C8D8F0E94E7F}" presName="desTx" presStyleLbl="revTx" presStyleIdx="1" presStyleCnt="10">
        <dgm:presLayoutVars/>
      </dgm:prSet>
      <dgm:spPr/>
    </dgm:pt>
    <dgm:pt modelId="{99BA4752-0888-48FC-9DC0-A1DFF8CA28A9}" type="pres">
      <dgm:prSet presAssocID="{E92F470C-7999-4883-BDB8-270A03B69C2F}" presName="sibTrans" presStyleCnt="0"/>
      <dgm:spPr/>
    </dgm:pt>
    <dgm:pt modelId="{2EBAA5EA-8A8A-4B60-80AA-406519B64B85}" type="pres">
      <dgm:prSet presAssocID="{56FB7A2D-3D10-4CFC-86C3-AAC8C745DE74}" presName="compNode" presStyleCnt="0"/>
      <dgm:spPr/>
    </dgm:pt>
    <dgm:pt modelId="{30FC6DEA-AF2D-4DCC-B48D-77E918CE21F5}" type="pres">
      <dgm:prSet presAssocID="{56FB7A2D-3D10-4CFC-86C3-AAC8C745DE7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iudice"/>
        </a:ext>
      </dgm:extLst>
    </dgm:pt>
    <dgm:pt modelId="{35E983C1-D1C1-45E3-BEA8-889E80F050F7}" type="pres">
      <dgm:prSet presAssocID="{56FB7A2D-3D10-4CFC-86C3-AAC8C745DE74}" presName="iconSpace" presStyleCnt="0"/>
      <dgm:spPr/>
    </dgm:pt>
    <dgm:pt modelId="{D929735A-E244-423C-8C80-0D1647A35AE7}" type="pres">
      <dgm:prSet presAssocID="{56FB7A2D-3D10-4CFC-86C3-AAC8C745DE74}" presName="parTx" presStyleLbl="revTx" presStyleIdx="2" presStyleCnt="10">
        <dgm:presLayoutVars>
          <dgm:chMax val="0"/>
          <dgm:chPref val="0"/>
        </dgm:presLayoutVars>
      </dgm:prSet>
      <dgm:spPr/>
    </dgm:pt>
    <dgm:pt modelId="{97E04EA0-C576-4A88-B1B3-35EA2C8D7EA5}" type="pres">
      <dgm:prSet presAssocID="{56FB7A2D-3D10-4CFC-86C3-AAC8C745DE74}" presName="txSpace" presStyleCnt="0"/>
      <dgm:spPr/>
    </dgm:pt>
    <dgm:pt modelId="{96F1482E-A0FD-4794-BB99-40C1DACB65CB}" type="pres">
      <dgm:prSet presAssocID="{56FB7A2D-3D10-4CFC-86C3-AAC8C745DE74}" presName="desTx" presStyleLbl="revTx" presStyleIdx="3" presStyleCnt="10">
        <dgm:presLayoutVars/>
      </dgm:prSet>
      <dgm:spPr/>
    </dgm:pt>
    <dgm:pt modelId="{9EB809A6-13C6-4FBC-8BAE-E4D98F4AC377}" type="pres">
      <dgm:prSet presAssocID="{68945D78-9786-49FA-B501-2A683EDE192E}" presName="sibTrans" presStyleCnt="0"/>
      <dgm:spPr/>
    </dgm:pt>
    <dgm:pt modelId="{1ABCF892-16EB-4CF3-A70A-DB22C14495FD}" type="pres">
      <dgm:prSet presAssocID="{4F26EFC6-62E6-4F2E-B729-809542CA2CF9}" presName="compNode" presStyleCnt="0"/>
      <dgm:spPr/>
    </dgm:pt>
    <dgm:pt modelId="{139793A5-052B-40C2-82B9-748ED241640D}" type="pres">
      <dgm:prSet presAssocID="{4F26EFC6-62E6-4F2E-B729-809542CA2CF9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arent and Child"/>
        </a:ext>
      </dgm:extLst>
    </dgm:pt>
    <dgm:pt modelId="{7B29D332-62A5-4EE1-8EFF-2C82D62AC998}" type="pres">
      <dgm:prSet presAssocID="{4F26EFC6-62E6-4F2E-B729-809542CA2CF9}" presName="iconSpace" presStyleCnt="0"/>
      <dgm:spPr/>
    </dgm:pt>
    <dgm:pt modelId="{3EA4ED84-6BFC-4767-99E4-A8B3313AA01A}" type="pres">
      <dgm:prSet presAssocID="{4F26EFC6-62E6-4F2E-B729-809542CA2CF9}" presName="parTx" presStyleLbl="revTx" presStyleIdx="4" presStyleCnt="10">
        <dgm:presLayoutVars>
          <dgm:chMax val="0"/>
          <dgm:chPref val="0"/>
        </dgm:presLayoutVars>
      </dgm:prSet>
      <dgm:spPr/>
    </dgm:pt>
    <dgm:pt modelId="{6F4EDDE1-E061-4E07-AD6F-AF34272176B4}" type="pres">
      <dgm:prSet presAssocID="{4F26EFC6-62E6-4F2E-B729-809542CA2CF9}" presName="txSpace" presStyleCnt="0"/>
      <dgm:spPr/>
    </dgm:pt>
    <dgm:pt modelId="{31DA3770-3078-45FB-A5C3-F2D0D1BA2D12}" type="pres">
      <dgm:prSet presAssocID="{4F26EFC6-62E6-4F2E-B729-809542CA2CF9}" presName="desTx" presStyleLbl="revTx" presStyleIdx="5" presStyleCnt="10">
        <dgm:presLayoutVars/>
      </dgm:prSet>
      <dgm:spPr/>
    </dgm:pt>
    <dgm:pt modelId="{655566D9-A2E6-488E-A80C-F4684480127F}" type="pres">
      <dgm:prSet presAssocID="{F33D7B46-02B9-47BB-AD6E-18266EF05E79}" presName="sibTrans" presStyleCnt="0"/>
      <dgm:spPr/>
    </dgm:pt>
    <dgm:pt modelId="{BD15FC9F-DB00-4295-BF03-4D4DC609BD66}" type="pres">
      <dgm:prSet presAssocID="{8FC0D5A7-606F-4EE1-AA8F-DA3364C08F3D}" presName="compNode" presStyleCnt="0"/>
      <dgm:spPr/>
    </dgm:pt>
    <dgm:pt modelId="{34736138-E345-49AC-AE78-BB4459D0012A}" type="pres">
      <dgm:prSet presAssocID="{8FC0D5A7-606F-4EE1-AA8F-DA3364C08F3D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vestigatore"/>
        </a:ext>
      </dgm:extLst>
    </dgm:pt>
    <dgm:pt modelId="{8C3D7463-C3F1-4363-B711-430435A1C842}" type="pres">
      <dgm:prSet presAssocID="{8FC0D5A7-606F-4EE1-AA8F-DA3364C08F3D}" presName="iconSpace" presStyleCnt="0"/>
      <dgm:spPr/>
    </dgm:pt>
    <dgm:pt modelId="{460074F6-EDAD-40F4-AEDD-16845AC1380B}" type="pres">
      <dgm:prSet presAssocID="{8FC0D5A7-606F-4EE1-AA8F-DA3364C08F3D}" presName="parTx" presStyleLbl="revTx" presStyleIdx="6" presStyleCnt="10">
        <dgm:presLayoutVars>
          <dgm:chMax val="0"/>
          <dgm:chPref val="0"/>
        </dgm:presLayoutVars>
      </dgm:prSet>
      <dgm:spPr/>
    </dgm:pt>
    <dgm:pt modelId="{2982C3E0-AE9D-4135-9108-2494CAA2E7D4}" type="pres">
      <dgm:prSet presAssocID="{8FC0D5A7-606F-4EE1-AA8F-DA3364C08F3D}" presName="txSpace" presStyleCnt="0"/>
      <dgm:spPr/>
    </dgm:pt>
    <dgm:pt modelId="{017B6B5D-ADB2-4D9B-B585-E5CDA09EFA0D}" type="pres">
      <dgm:prSet presAssocID="{8FC0D5A7-606F-4EE1-AA8F-DA3364C08F3D}" presName="desTx" presStyleLbl="revTx" presStyleIdx="7" presStyleCnt="10">
        <dgm:presLayoutVars/>
      </dgm:prSet>
      <dgm:spPr/>
    </dgm:pt>
    <dgm:pt modelId="{84BA9010-ED10-47D1-9925-C8B9E2152727}" type="pres">
      <dgm:prSet presAssocID="{7A9197B4-0560-41DE-8F14-81524089C040}" presName="sibTrans" presStyleCnt="0"/>
      <dgm:spPr/>
    </dgm:pt>
    <dgm:pt modelId="{75A524D5-0382-4AF1-B751-093B3D51E8FD}" type="pres">
      <dgm:prSet presAssocID="{F64D181E-9470-4C80-8724-00036F0DF763}" presName="compNode" presStyleCnt="0"/>
      <dgm:spPr/>
    </dgm:pt>
    <dgm:pt modelId="{0F3FB868-D388-47D2-B5E8-F51E3746DC15}" type="pres">
      <dgm:prSet presAssocID="{F64D181E-9470-4C80-8724-00036F0DF76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stle scene"/>
        </a:ext>
      </dgm:extLst>
    </dgm:pt>
    <dgm:pt modelId="{464A6044-ECBC-4141-A287-F4801AF77245}" type="pres">
      <dgm:prSet presAssocID="{F64D181E-9470-4C80-8724-00036F0DF763}" presName="iconSpace" presStyleCnt="0"/>
      <dgm:spPr/>
    </dgm:pt>
    <dgm:pt modelId="{C0EFC008-BF88-46D4-8E95-F33D88B8D87B}" type="pres">
      <dgm:prSet presAssocID="{F64D181E-9470-4C80-8724-00036F0DF763}" presName="parTx" presStyleLbl="revTx" presStyleIdx="8" presStyleCnt="10">
        <dgm:presLayoutVars>
          <dgm:chMax val="0"/>
          <dgm:chPref val="0"/>
        </dgm:presLayoutVars>
      </dgm:prSet>
      <dgm:spPr/>
    </dgm:pt>
    <dgm:pt modelId="{9D2237F6-6FA5-4CA1-A6A2-8000E591D8C9}" type="pres">
      <dgm:prSet presAssocID="{F64D181E-9470-4C80-8724-00036F0DF763}" presName="txSpace" presStyleCnt="0"/>
      <dgm:spPr/>
    </dgm:pt>
    <dgm:pt modelId="{03357602-C06C-406A-9654-29F779AD6531}" type="pres">
      <dgm:prSet presAssocID="{F64D181E-9470-4C80-8724-00036F0DF763}" presName="desTx" presStyleLbl="revTx" presStyleIdx="9" presStyleCnt="10">
        <dgm:presLayoutVars/>
      </dgm:prSet>
      <dgm:spPr/>
    </dgm:pt>
  </dgm:ptLst>
  <dgm:cxnLst>
    <dgm:cxn modelId="{26A2FA16-8DBC-4DFA-B45A-12DF6217AB9D}" type="presOf" srcId="{8FC0D5A7-606F-4EE1-AA8F-DA3364C08F3D}" destId="{460074F6-EDAD-40F4-AEDD-16845AC1380B}" srcOrd="0" destOrd="0" presId="urn:microsoft.com/office/officeart/2018/2/layout/IconLabelDescriptionList"/>
    <dgm:cxn modelId="{404DF43C-9F17-4683-BEA0-577567A35FFD}" srcId="{CE701C88-C5AC-4230-8E2B-12A18DAA2D7C}" destId="{56FB7A2D-3D10-4CFC-86C3-AAC8C745DE74}" srcOrd="1" destOrd="0" parTransId="{CFBA438B-ECBB-466D-9AA0-511EF4CD3A21}" sibTransId="{68945D78-9786-49FA-B501-2A683EDE192E}"/>
    <dgm:cxn modelId="{D7E6CF5E-0A5A-4E5D-BCCC-AE1C49A4BC61}" type="presOf" srcId="{2D94C5C7-B1AB-4D0E-BEA0-C8D8F0E94E7F}" destId="{724CF861-3850-49AA-BB42-E4ED3C186172}" srcOrd="0" destOrd="0" presId="urn:microsoft.com/office/officeart/2018/2/layout/IconLabelDescriptionList"/>
    <dgm:cxn modelId="{C342EA69-3AE1-4B52-BB4E-EDEEE2574537}" type="presOf" srcId="{F64D181E-9470-4C80-8724-00036F0DF763}" destId="{C0EFC008-BF88-46D4-8E95-F33D88B8D87B}" srcOrd="0" destOrd="0" presId="urn:microsoft.com/office/officeart/2018/2/layout/IconLabelDescriptionList"/>
    <dgm:cxn modelId="{D8941557-84D4-4270-9F10-EAB750354FC8}" type="presOf" srcId="{4F26EFC6-62E6-4F2E-B729-809542CA2CF9}" destId="{3EA4ED84-6BFC-4767-99E4-A8B3313AA01A}" srcOrd="0" destOrd="0" presId="urn:microsoft.com/office/officeart/2018/2/layout/IconLabelDescriptionList"/>
    <dgm:cxn modelId="{2C397B93-8914-47E0-8150-B551681EF096}" type="presOf" srcId="{56FB7A2D-3D10-4CFC-86C3-AAC8C745DE74}" destId="{D929735A-E244-423C-8C80-0D1647A35AE7}" srcOrd="0" destOrd="0" presId="urn:microsoft.com/office/officeart/2018/2/layout/IconLabelDescriptionList"/>
    <dgm:cxn modelId="{1A8505B3-9921-48A1-A659-6C8CF2CE5519}" srcId="{CE701C88-C5AC-4230-8E2B-12A18DAA2D7C}" destId="{8FC0D5A7-606F-4EE1-AA8F-DA3364C08F3D}" srcOrd="3" destOrd="0" parTransId="{C3AE1509-83B2-4804-AE61-B9D632D84C39}" sibTransId="{7A9197B4-0560-41DE-8F14-81524089C040}"/>
    <dgm:cxn modelId="{E03D84B4-17D4-4351-A928-23C5D7FF7999}" srcId="{CE701C88-C5AC-4230-8E2B-12A18DAA2D7C}" destId="{F64D181E-9470-4C80-8724-00036F0DF763}" srcOrd="4" destOrd="0" parTransId="{E95E9282-BAFE-4796-A242-814AE6CF8702}" sibTransId="{C2A1048D-56F6-4B25-A673-E5025A8932C4}"/>
    <dgm:cxn modelId="{C6573DD4-F3C2-4DE3-86D1-722F93DA9A8F}" srcId="{CE701C88-C5AC-4230-8E2B-12A18DAA2D7C}" destId="{2D94C5C7-B1AB-4D0E-BEA0-C8D8F0E94E7F}" srcOrd="0" destOrd="0" parTransId="{141F23AF-314C-4B04-8AD4-D4E92756A073}" sibTransId="{E92F470C-7999-4883-BDB8-270A03B69C2F}"/>
    <dgm:cxn modelId="{B2F100D6-CF56-4761-A660-DBFF5CB07DF3}" srcId="{CE701C88-C5AC-4230-8E2B-12A18DAA2D7C}" destId="{4F26EFC6-62E6-4F2E-B729-809542CA2CF9}" srcOrd="2" destOrd="0" parTransId="{0297096C-DEF5-4B6A-9713-98EFC1082044}" sibTransId="{F33D7B46-02B9-47BB-AD6E-18266EF05E79}"/>
    <dgm:cxn modelId="{EEA874F6-DB54-4C08-9E17-A5662B978AE6}" type="presOf" srcId="{CE701C88-C5AC-4230-8E2B-12A18DAA2D7C}" destId="{E0A18A4B-BA15-467E-8F8A-A23DE1E05684}" srcOrd="0" destOrd="0" presId="urn:microsoft.com/office/officeart/2018/2/layout/IconLabelDescriptionList"/>
    <dgm:cxn modelId="{BDC0A0CF-0425-45AD-A117-6606A39EFA78}" type="presParOf" srcId="{E0A18A4B-BA15-467E-8F8A-A23DE1E05684}" destId="{DF14E360-574B-4F1C-A710-2DEA34745C05}" srcOrd="0" destOrd="0" presId="urn:microsoft.com/office/officeart/2018/2/layout/IconLabelDescriptionList"/>
    <dgm:cxn modelId="{06AEB192-20BE-4556-BA1E-9FCB5F5D82B0}" type="presParOf" srcId="{DF14E360-574B-4F1C-A710-2DEA34745C05}" destId="{BC37C157-FD1A-4158-8B53-47689F73EC53}" srcOrd="0" destOrd="0" presId="urn:microsoft.com/office/officeart/2018/2/layout/IconLabelDescriptionList"/>
    <dgm:cxn modelId="{F58A97DB-7261-4398-B225-748BE574B11F}" type="presParOf" srcId="{DF14E360-574B-4F1C-A710-2DEA34745C05}" destId="{220CEF07-1898-46C0-B0D9-284CE11F94A4}" srcOrd="1" destOrd="0" presId="urn:microsoft.com/office/officeart/2018/2/layout/IconLabelDescriptionList"/>
    <dgm:cxn modelId="{5B91FA02-3395-49BB-B9D8-388BC4F3F704}" type="presParOf" srcId="{DF14E360-574B-4F1C-A710-2DEA34745C05}" destId="{724CF861-3850-49AA-BB42-E4ED3C186172}" srcOrd="2" destOrd="0" presId="urn:microsoft.com/office/officeart/2018/2/layout/IconLabelDescriptionList"/>
    <dgm:cxn modelId="{CA8F726C-C778-4FD1-867D-50BCF2A1ACFC}" type="presParOf" srcId="{DF14E360-574B-4F1C-A710-2DEA34745C05}" destId="{AAFC6658-1350-409B-BE59-0A7103B077B5}" srcOrd="3" destOrd="0" presId="urn:microsoft.com/office/officeart/2018/2/layout/IconLabelDescriptionList"/>
    <dgm:cxn modelId="{9094681F-0C90-413E-B78D-5008BBB875C7}" type="presParOf" srcId="{DF14E360-574B-4F1C-A710-2DEA34745C05}" destId="{4C27EA6D-DC34-4E51-822F-4667F1844DDD}" srcOrd="4" destOrd="0" presId="urn:microsoft.com/office/officeart/2018/2/layout/IconLabelDescriptionList"/>
    <dgm:cxn modelId="{04BC00D9-B38A-4CE4-9EBD-B96D5B3C3A70}" type="presParOf" srcId="{E0A18A4B-BA15-467E-8F8A-A23DE1E05684}" destId="{99BA4752-0888-48FC-9DC0-A1DFF8CA28A9}" srcOrd="1" destOrd="0" presId="urn:microsoft.com/office/officeart/2018/2/layout/IconLabelDescriptionList"/>
    <dgm:cxn modelId="{5920C21E-6C61-47E0-95F4-CD4C8805DB9D}" type="presParOf" srcId="{E0A18A4B-BA15-467E-8F8A-A23DE1E05684}" destId="{2EBAA5EA-8A8A-4B60-80AA-406519B64B85}" srcOrd="2" destOrd="0" presId="urn:microsoft.com/office/officeart/2018/2/layout/IconLabelDescriptionList"/>
    <dgm:cxn modelId="{D1D75266-CB8C-44E1-B648-6BE3278FA888}" type="presParOf" srcId="{2EBAA5EA-8A8A-4B60-80AA-406519B64B85}" destId="{30FC6DEA-AF2D-4DCC-B48D-77E918CE21F5}" srcOrd="0" destOrd="0" presId="urn:microsoft.com/office/officeart/2018/2/layout/IconLabelDescriptionList"/>
    <dgm:cxn modelId="{2380F850-85D0-411C-8C95-5DF367BEB815}" type="presParOf" srcId="{2EBAA5EA-8A8A-4B60-80AA-406519B64B85}" destId="{35E983C1-D1C1-45E3-BEA8-889E80F050F7}" srcOrd="1" destOrd="0" presId="urn:microsoft.com/office/officeart/2018/2/layout/IconLabelDescriptionList"/>
    <dgm:cxn modelId="{CCE50291-4304-42C7-AD77-C3E2CA646D50}" type="presParOf" srcId="{2EBAA5EA-8A8A-4B60-80AA-406519B64B85}" destId="{D929735A-E244-423C-8C80-0D1647A35AE7}" srcOrd="2" destOrd="0" presId="urn:microsoft.com/office/officeart/2018/2/layout/IconLabelDescriptionList"/>
    <dgm:cxn modelId="{566FF98B-31A9-4D28-88E5-D5AD054198E0}" type="presParOf" srcId="{2EBAA5EA-8A8A-4B60-80AA-406519B64B85}" destId="{97E04EA0-C576-4A88-B1B3-35EA2C8D7EA5}" srcOrd="3" destOrd="0" presId="urn:microsoft.com/office/officeart/2018/2/layout/IconLabelDescriptionList"/>
    <dgm:cxn modelId="{900289B8-7CDE-424C-B8E5-3BF7CD1D3352}" type="presParOf" srcId="{2EBAA5EA-8A8A-4B60-80AA-406519B64B85}" destId="{96F1482E-A0FD-4794-BB99-40C1DACB65CB}" srcOrd="4" destOrd="0" presId="urn:microsoft.com/office/officeart/2018/2/layout/IconLabelDescriptionList"/>
    <dgm:cxn modelId="{49BD0665-3437-41AE-883E-542B543FCC27}" type="presParOf" srcId="{E0A18A4B-BA15-467E-8F8A-A23DE1E05684}" destId="{9EB809A6-13C6-4FBC-8BAE-E4D98F4AC377}" srcOrd="3" destOrd="0" presId="urn:microsoft.com/office/officeart/2018/2/layout/IconLabelDescriptionList"/>
    <dgm:cxn modelId="{32051226-B83C-4E2E-BA8D-BFC4E58A39D8}" type="presParOf" srcId="{E0A18A4B-BA15-467E-8F8A-A23DE1E05684}" destId="{1ABCF892-16EB-4CF3-A70A-DB22C14495FD}" srcOrd="4" destOrd="0" presId="urn:microsoft.com/office/officeart/2018/2/layout/IconLabelDescriptionList"/>
    <dgm:cxn modelId="{6E6EC7E2-2365-4007-9557-6D2FDDB277A9}" type="presParOf" srcId="{1ABCF892-16EB-4CF3-A70A-DB22C14495FD}" destId="{139793A5-052B-40C2-82B9-748ED241640D}" srcOrd="0" destOrd="0" presId="urn:microsoft.com/office/officeart/2018/2/layout/IconLabelDescriptionList"/>
    <dgm:cxn modelId="{0F7E5FEC-F9C0-4A4B-BFB0-9DF0257A538E}" type="presParOf" srcId="{1ABCF892-16EB-4CF3-A70A-DB22C14495FD}" destId="{7B29D332-62A5-4EE1-8EFF-2C82D62AC998}" srcOrd="1" destOrd="0" presId="urn:microsoft.com/office/officeart/2018/2/layout/IconLabelDescriptionList"/>
    <dgm:cxn modelId="{5A376C8F-45BA-42A2-9864-6032D92845F2}" type="presParOf" srcId="{1ABCF892-16EB-4CF3-A70A-DB22C14495FD}" destId="{3EA4ED84-6BFC-4767-99E4-A8B3313AA01A}" srcOrd="2" destOrd="0" presId="urn:microsoft.com/office/officeart/2018/2/layout/IconLabelDescriptionList"/>
    <dgm:cxn modelId="{E81D8F08-E832-4C73-BDF4-2349CC8EF913}" type="presParOf" srcId="{1ABCF892-16EB-4CF3-A70A-DB22C14495FD}" destId="{6F4EDDE1-E061-4E07-AD6F-AF34272176B4}" srcOrd="3" destOrd="0" presId="urn:microsoft.com/office/officeart/2018/2/layout/IconLabelDescriptionList"/>
    <dgm:cxn modelId="{1B63409A-CA54-4E59-ABF2-03CC05CDC97F}" type="presParOf" srcId="{1ABCF892-16EB-4CF3-A70A-DB22C14495FD}" destId="{31DA3770-3078-45FB-A5C3-F2D0D1BA2D12}" srcOrd="4" destOrd="0" presId="urn:microsoft.com/office/officeart/2018/2/layout/IconLabelDescriptionList"/>
    <dgm:cxn modelId="{76EA7A1B-5988-4C26-A82A-CB3C53C1BD05}" type="presParOf" srcId="{E0A18A4B-BA15-467E-8F8A-A23DE1E05684}" destId="{655566D9-A2E6-488E-A80C-F4684480127F}" srcOrd="5" destOrd="0" presId="urn:microsoft.com/office/officeart/2018/2/layout/IconLabelDescriptionList"/>
    <dgm:cxn modelId="{7BCCFDBC-8727-4BFE-8A2F-9B77964AB0D9}" type="presParOf" srcId="{E0A18A4B-BA15-467E-8F8A-A23DE1E05684}" destId="{BD15FC9F-DB00-4295-BF03-4D4DC609BD66}" srcOrd="6" destOrd="0" presId="urn:microsoft.com/office/officeart/2018/2/layout/IconLabelDescriptionList"/>
    <dgm:cxn modelId="{1BBDC833-E353-43BB-85C8-C6DA45887EB7}" type="presParOf" srcId="{BD15FC9F-DB00-4295-BF03-4D4DC609BD66}" destId="{34736138-E345-49AC-AE78-BB4459D0012A}" srcOrd="0" destOrd="0" presId="urn:microsoft.com/office/officeart/2018/2/layout/IconLabelDescriptionList"/>
    <dgm:cxn modelId="{D2189635-C085-4FD0-B0FC-D5676BE00B0A}" type="presParOf" srcId="{BD15FC9F-DB00-4295-BF03-4D4DC609BD66}" destId="{8C3D7463-C3F1-4363-B711-430435A1C842}" srcOrd="1" destOrd="0" presId="urn:microsoft.com/office/officeart/2018/2/layout/IconLabelDescriptionList"/>
    <dgm:cxn modelId="{D9ADD407-7CE7-456F-BD83-E0ED672AD1BE}" type="presParOf" srcId="{BD15FC9F-DB00-4295-BF03-4D4DC609BD66}" destId="{460074F6-EDAD-40F4-AEDD-16845AC1380B}" srcOrd="2" destOrd="0" presId="urn:microsoft.com/office/officeart/2018/2/layout/IconLabelDescriptionList"/>
    <dgm:cxn modelId="{7F89DD02-EEEA-4012-B7FB-190E5865004F}" type="presParOf" srcId="{BD15FC9F-DB00-4295-BF03-4D4DC609BD66}" destId="{2982C3E0-AE9D-4135-9108-2494CAA2E7D4}" srcOrd="3" destOrd="0" presId="urn:microsoft.com/office/officeart/2018/2/layout/IconLabelDescriptionList"/>
    <dgm:cxn modelId="{54783CE4-7061-4C13-8780-F31ACA54D6F4}" type="presParOf" srcId="{BD15FC9F-DB00-4295-BF03-4D4DC609BD66}" destId="{017B6B5D-ADB2-4D9B-B585-E5CDA09EFA0D}" srcOrd="4" destOrd="0" presId="urn:microsoft.com/office/officeart/2018/2/layout/IconLabelDescriptionList"/>
    <dgm:cxn modelId="{A794E5B3-1500-4203-BC1C-D54B47685168}" type="presParOf" srcId="{E0A18A4B-BA15-467E-8F8A-A23DE1E05684}" destId="{84BA9010-ED10-47D1-9925-C8B9E2152727}" srcOrd="7" destOrd="0" presId="urn:microsoft.com/office/officeart/2018/2/layout/IconLabelDescriptionList"/>
    <dgm:cxn modelId="{EF59D67C-CD5C-4DED-B73D-651EEDA16C08}" type="presParOf" srcId="{E0A18A4B-BA15-467E-8F8A-A23DE1E05684}" destId="{75A524D5-0382-4AF1-B751-093B3D51E8FD}" srcOrd="8" destOrd="0" presId="urn:microsoft.com/office/officeart/2018/2/layout/IconLabelDescriptionList"/>
    <dgm:cxn modelId="{3EC8C361-2F8D-4C55-9186-EE10A38E9E77}" type="presParOf" srcId="{75A524D5-0382-4AF1-B751-093B3D51E8FD}" destId="{0F3FB868-D388-47D2-B5E8-F51E3746DC15}" srcOrd="0" destOrd="0" presId="urn:microsoft.com/office/officeart/2018/2/layout/IconLabelDescriptionList"/>
    <dgm:cxn modelId="{17D4F65B-821A-4BE4-95B8-042031F94053}" type="presParOf" srcId="{75A524D5-0382-4AF1-B751-093B3D51E8FD}" destId="{464A6044-ECBC-4141-A287-F4801AF77245}" srcOrd="1" destOrd="0" presId="urn:microsoft.com/office/officeart/2018/2/layout/IconLabelDescriptionList"/>
    <dgm:cxn modelId="{B5ABB203-4984-4AE1-A858-C2E01F2232E5}" type="presParOf" srcId="{75A524D5-0382-4AF1-B751-093B3D51E8FD}" destId="{C0EFC008-BF88-46D4-8E95-F33D88B8D87B}" srcOrd="2" destOrd="0" presId="urn:microsoft.com/office/officeart/2018/2/layout/IconLabelDescriptionList"/>
    <dgm:cxn modelId="{DB4C0A9C-F5CC-435D-889B-803FDCEA6D84}" type="presParOf" srcId="{75A524D5-0382-4AF1-B751-093B3D51E8FD}" destId="{9D2237F6-6FA5-4CA1-A6A2-8000E591D8C9}" srcOrd="3" destOrd="0" presId="urn:microsoft.com/office/officeart/2018/2/layout/IconLabelDescriptionList"/>
    <dgm:cxn modelId="{EC1B587E-3524-4DFC-9FF7-EA0820587784}" type="presParOf" srcId="{75A524D5-0382-4AF1-B751-093B3D51E8FD}" destId="{03357602-C06C-406A-9654-29F779AD6531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9000BB7-B96F-4FB7-AE05-F436A2BE820E}" type="doc">
      <dgm:prSet loTypeId="urn:microsoft.com/office/officeart/2018/5/layout/IconCircle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E361F428-B356-4157-93D4-9868392BF6E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INFORMARE :f</a:t>
          </a:r>
          <a:r>
            <a:rPr lang="it-IT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 conoscere le caratteristiche di bullismo e cyberbullismo Rendere note le strategie per segnalare un caso di bullismo e/o per difendersi 	</a:t>
          </a:r>
          <a:endParaRPr lang="it-IT" dirty="0"/>
        </a:p>
      </dgm:t>
    </dgm:pt>
    <dgm:pt modelId="{8B27584D-EB2E-45CD-9A50-E7CC531A6E30}" type="parTrans" cxnId="{4D666895-09C3-44D9-9AB2-2132261278B4}">
      <dgm:prSet/>
      <dgm:spPr/>
      <dgm:t>
        <a:bodyPr/>
        <a:lstStyle/>
        <a:p>
          <a:endParaRPr lang="it-IT"/>
        </a:p>
      </dgm:t>
    </dgm:pt>
    <dgm:pt modelId="{279B0477-544F-4AA7-979F-44841494576B}" type="sibTrans" cxnId="{4D666895-09C3-44D9-9AB2-2132261278B4}">
      <dgm:prSet/>
      <dgm:spPr/>
      <dgm:t>
        <a:bodyPr/>
        <a:lstStyle/>
        <a:p>
          <a:endParaRPr lang="it-IT"/>
        </a:p>
      </dgm:t>
    </dgm:pt>
    <dgm:pt modelId="{B3F305D2-271F-49E9-B1B2-BD5F43D84B45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it-IT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FORMARE: </a:t>
          </a:r>
          <a:r>
            <a:rPr lang="it-IT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Sviluppare negli alunni la competenza emotiva. Promuovere negli studenti un </a:t>
          </a:r>
          <a:r>
            <a:rPr lang="it-IT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atteggiamento empatico e comportamenti consapevoli.</a:t>
          </a:r>
          <a:endParaRPr lang="it-IT" b="1" dirty="0"/>
        </a:p>
      </dgm:t>
    </dgm:pt>
    <dgm:pt modelId="{F4DDEC75-4D26-402B-BB31-A6C93547E9E4}" type="parTrans" cxnId="{D518DA82-D46E-492C-A076-652C4CC858E1}">
      <dgm:prSet/>
      <dgm:spPr/>
      <dgm:t>
        <a:bodyPr/>
        <a:lstStyle/>
        <a:p>
          <a:endParaRPr lang="it-IT"/>
        </a:p>
      </dgm:t>
    </dgm:pt>
    <dgm:pt modelId="{097691B9-181B-4167-9E65-2426D6C95AF0}" type="sibTrans" cxnId="{D518DA82-D46E-492C-A076-652C4CC858E1}">
      <dgm:prSet/>
      <dgm:spPr/>
      <dgm:t>
        <a:bodyPr/>
        <a:lstStyle/>
        <a:p>
          <a:endParaRPr lang="it-IT"/>
        </a:p>
      </dgm:t>
    </dgm:pt>
    <dgm:pt modelId="{5E4D1737-A245-4E4D-99AB-F9EA91787542}" type="pres">
      <dgm:prSet presAssocID="{B9000BB7-B96F-4FB7-AE05-F436A2BE820E}" presName="root" presStyleCnt="0">
        <dgm:presLayoutVars>
          <dgm:dir/>
          <dgm:resizeHandles val="exact"/>
        </dgm:presLayoutVars>
      </dgm:prSet>
      <dgm:spPr/>
    </dgm:pt>
    <dgm:pt modelId="{036FD5FC-FE8B-452C-8366-A2CDE05B9446}" type="pres">
      <dgm:prSet presAssocID="{E361F428-B356-4157-93D4-9868392BF6E7}" presName="compNode" presStyleCnt="0"/>
      <dgm:spPr/>
    </dgm:pt>
    <dgm:pt modelId="{B5551ACF-DB02-4B5B-8472-DDCBEB822E42}" type="pres">
      <dgm:prSet presAssocID="{E361F428-B356-4157-93D4-9868392BF6E7}" presName="iconBgRect" presStyleLbl="bgShp" presStyleIdx="0" presStyleCnt="2"/>
      <dgm:spPr/>
    </dgm:pt>
    <dgm:pt modelId="{DA7927A3-37FF-411C-8CD9-54F627816E96}" type="pres">
      <dgm:prSet presAssocID="{E361F428-B356-4157-93D4-9868392BF6E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2AA26105-9273-46D2-A347-F892E8BE2FA0}" type="pres">
      <dgm:prSet presAssocID="{E361F428-B356-4157-93D4-9868392BF6E7}" presName="spaceRect" presStyleCnt="0"/>
      <dgm:spPr/>
    </dgm:pt>
    <dgm:pt modelId="{1804DEB1-CE38-428B-8CA7-0F14E752B1E5}" type="pres">
      <dgm:prSet presAssocID="{E361F428-B356-4157-93D4-9868392BF6E7}" presName="textRect" presStyleLbl="revTx" presStyleIdx="0" presStyleCnt="2">
        <dgm:presLayoutVars>
          <dgm:chMax val="1"/>
          <dgm:chPref val="1"/>
        </dgm:presLayoutVars>
      </dgm:prSet>
      <dgm:spPr/>
    </dgm:pt>
    <dgm:pt modelId="{012B389D-ACA3-4E1B-8B52-BBE93D86BD9F}" type="pres">
      <dgm:prSet presAssocID="{279B0477-544F-4AA7-979F-44841494576B}" presName="sibTrans" presStyleCnt="0"/>
      <dgm:spPr/>
    </dgm:pt>
    <dgm:pt modelId="{359708D7-FEA6-4889-8B6F-7BB7181C13C3}" type="pres">
      <dgm:prSet presAssocID="{B3F305D2-271F-49E9-B1B2-BD5F43D84B45}" presName="compNode" presStyleCnt="0"/>
      <dgm:spPr/>
    </dgm:pt>
    <dgm:pt modelId="{F29BD4E4-66E5-4DFB-A429-04BAD2D8A38D}" type="pres">
      <dgm:prSet presAssocID="{B3F305D2-271F-49E9-B1B2-BD5F43D84B45}" presName="iconBgRect" presStyleLbl="bgShp" presStyleIdx="1" presStyleCnt="2"/>
      <dgm:spPr/>
    </dgm:pt>
    <dgm:pt modelId="{CD579F9B-D0DD-4911-8202-1A83872EE4CB}" type="pres">
      <dgm:prSet presAssocID="{B3F305D2-271F-49E9-B1B2-BD5F43D84B45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09478066-1083-4772-86B1-CF083AA439AC}" type="pres">
      <dgm:prSet presAssocID="{B3F305D2-271F-49E9-B1B2-BD5F43D84B45}" presName="spaceRect" presStyleCnt="0"/>
      <dgm:spPr/>
    </dgm:pt>
    <dgm:pt modelId="{E7A21460-67BF-4B49-B32E-5F3980800524}" type="pres">
      <dgm:prSet presAssocID="{B3F305D2-271F-49E9-B1B2-BD5F43D84B45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4D5E55B-036D-46AD-BB22-4A27B24AE8BF}" type="presOf" srcId="{B9000BB7-B96F-4FB7-AE05-F436A2BE820E}" destId="{5E4D1737-A245-4E4D-99AB-F9EA91787542}" srcOrd="0" destOrd="0" presId="urn:microsoft.com/office/officeart/2018/5/layout/IconCircleLabelList"/>
    <dgm:cxn modelId="{2326F342-0643-472F-99D1-8D1B0F3E090A}" type="presOf" srcId="{B3F305D2-271F-49E9-B1B2-BD5F43D84B45}" destId="{E7A21460-67BF-4B49-B32E-5F3980800524}" srcOrd="0" destOrd="0" presId="urn:microsoft.com/office/officeart/2018/5/layout/IconCircleLabelList"/>
    <dgm:cxn modelId="{D518DA82-D46E-492C-A076-652C4CC858E1}" srcId="{B9000BB7-B96F-4FB7-AE05-F436A2BE820E}" destId="{B3F305D2-271F-49E9-B1B2-BD5F43D84B45}" srcOrd="1" destOrd="0" parTransId="{F4DDEC75-4D26-402B-BB31-A6C93547E9E4}" sibTransId="{097691B9-181B-4167-9E65-2426D6C95AF0}"/>
    <dgm:cxn modelId="{4C5B9C8D-9ADF-45D9-9021-DAA95C8EFF6E}" type="presOf" srcId="{E361F428-B356-4157-93D4-9868392BF6E7}" destId="{1804DEB1-CE38-428B-8CA7-0F14E752B1E5}" srcOrd="0" destOrd="0" presId="urn:microsoft.com/office/officeart/2018/5/layout/IconCircleLabelList"/>
    <dgm:cxn modelId="{4D666895-09C3-44D9-9AB2-2132261278B4}" srcId="{B9000BB7-B96F-4FB7-AE05-F436A2BE820E}" destId="{E361F428-B356-4157-93D4-9868392BF6E7}" srcOrd="0" destOrd="0" parTransId="{8B27584D-EB2E-45CD-9A50-E7CC531A6E30}" sibTransId="{279B0477-544F-4AA7-979F-44841494576B}"/>
    <dgm:cxn modelId="{6CA85879-FE31-461A-8BD0-3562D43C9DEB}" type="presParOf" srcId="{5E4D1737-A245-4E4D-99AB-F9EA91787542}" destId="{036FD5FC-FE8B-452C-8366-A2CDE05B9446}" srcOrd="0" destOrd="0" presId="urn:microsoft.com/office/officeart/2018/5/layout/IconCircleLabelList"/>
    <dgm:cxn modelId="{E0BE53E9-4E3F-46D5-93D1-8A50DF31A57B}" type="presParOf" srcId="{036FD5FC-FE8B-452C-8366-A2CDE05B9446}" destId="{B5551ACF-DB02-4B5B-8472-DDCBEB822E42}" srcOrd="0" destOrd="0" presId="urn:microsoft.com/office/officeart/2018/5/layout/IconCircleLabelList"/>
    <dgm:cxn modelId="{2F31F6DA-DCDA-49A1-9A51-84ADC440C9CE}" type="presParOf" srcId="{036FD5FC-FE8B-452C-8366-A2CDE05B9446}" destId="{DA7927A3-37FF-411C-8CD9-54F627816E96}" srcOrd="1" destOrd="0" presId="urn:microsoft.com/office/officeart/2018/5/layout/IconCircleLabelList"/>
    <dgm:cxn modelId="{A31D1544-2F1B-4789-8C6A-1C7D0D91F101}" type="presParOf" srcId="{036FD5FC-FE8B-452C-8366-A2CDE05B9446}" destId="{2AA26105-9273-46D2-A347-F892E8BE2FA0}" srcOrd="2" destOrd="0" presId="urn:microsoft.com/office/officeart/2018/5/layout/IconCircleLabelList"/>
    <dgm:cxn modelId="{642C2379-992D-4ED3-9D07-3F6C3D13BAD0}" type="presParOf" srcId="{036FD5FC-FE8B-452C-8366-A2CDE05B9446}" destId="{1804DEB1-CE38-428B-8CA7-0F14E752B1E5}" srcOrd="3" destOrd="0" presId="urn:microsoft.com/office/officeart/2018/5/layout/IconCircleLabelList"/>
    <dgm:cxn modelId="{6FAAFFAD-1C9C-42BB-8C16-7A4BDF6F8BA0}" type="presParOf" srcId="{5E4D1737-A245-4E4D-99AB-F9EA91787542}" destId="{012B389D-ACA3-4E1B-8B52-BBE93D86BD9F}" srcOrd="1" destOrd="0" presId="urn:microsoft.com/office/officeart/2018/5/layout/IconCircleLabelList"/>
    <dgm:cxn modelId="{F1B8A826-2BDF-40CD-85BA-69E95BF2C20B}" type="presParOf" srcId="{5E4D1737-A245-4E4D-99AB-F9EA91787542}" destId="{359708D7-FEA6-4889-8B6F-7BB7181C13C3}" srcOrd="2" destOrd="0" presId="urn:microsoft.com/office/officeart/2018/5/layout/IconCircleLabelList"/>
    <dgm:cxn modelId="{95A95BC3-D6E9-457C-BB31-5BBCDBC26C5C}" type="presParOf" srcId="{359708D7-FEA6-4889-8B6F-7BB7181C13C3}" destId="{F29BD4E4-66E5-4DFB-A429-04BAD2D8A38D}" srcOrd="0" destOrd="0" presId="urn:microsoft.com/office/officeart/2018/5/layout/IconCircleLabelList"/>
    <dgm:cxn modelId="{FAA1F024-F647-475C-A686-24F29E0C21EF}" type="presParOf" srcId="{359708D7-FEA6-4889-8B6F-7BB7181C13C3}" destId="{CD579F9B-D0DD-4911-8202-1A83872EE4CB}" srcOrd="1" destOrd="0" presId="urn:microsoft.com/office/officeart/2018/5/layout/IconCircleLabelList"/>
    <dgm:cxn modelId="{2658CE30-E2BF-46D5-9D1B-F99784BB6B70}" type="presParOf" srcId="{359708D7-FEA6-4889-8B6F-7BB7181C13C3}" destId="{09478066-1083-4772-86B1-CF083AA439AC}" srcOrd="2" destOrd="0" presId="urn:microsoft.com/office/officeart/2018/5/layout/IconCircleLabelList"/>
    <dgm:cxn modelId="{80C7AA47-55D7-43A5-8ADC-934477376C5C}" type="presParOf" srcId="{359708D7-FEA6-4889-8B6F-7BB7181C13C3}" destId="{E7A21460-67BF-4B49-B32E-5F398080052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832CEF-D7F4-4AA9-82D0-E65240F8CBFF}">
      <dsp:nvSpPr>
        <dsp:cNvPr id="0" name=""/>
        <dsp:cNvSpPr/>
      </dsp:nvSpPr>
      <dsp:spPr>
        <a:xfrm>
          <a:off x="0" y="674370"/>
          <a:ext cx="2143125" cy="128587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solidFill>
                <a:schemeClr val="tx1"/>
              </a:solidFill>
            </a:rPr>
            <a:t>1. PREVENZIONE UNIVERSALE: </a:t>
          </a:r>
          <a:r>
            <a:rPr lang="it-IT" sz="1000" b="0" kern="1200" dirty="0">
              <a:solidFill>
                <a:schemeClr val="tx1"/>
              </a:solidFill>
            </a:rPr>
            <a:t>consiste nel mettere in campo interventi destinati a tutta la popolazione scolastica, indispensabile per dar vita ad un processo di responsabilizzazione e di cambiamento. </a:t>
          </a:r>
          <a:endParaRPr lang="en-US" sz="1000" kern="1200" dirty="0">
            <a:solidFill>
              <a:schemeClr val="tx1"/>
            </a:solidFill>
          </a:endParaRPr>
        </a:p>
      </dsp:txBody>
      <dsp:txXfrm>
        <a:off x="0" y="674370"/>
        <a:ext cx="2143125" cy="1285875"/>
      </dsp:txXfrm>
    </dsp:sp>
    <dsp:sp modelId="{DC7EFB10-812B-4B11-ABE9-C6893DF18533}">
      <dsp:nvSpPr>
        <dsp:cNvPr id="0" name=""/>
        <dsp:cNvSpPr/>
      </dsp:nvSpPr>
      <dsp:spPr>
        <a:xfrm>
          <a:off x="2357437" y="674370"/>
          <a:ext cx="2143125" cy="1285875"/>
        </a:xfrm>
        <a:prstGeom prst="rect">
          <a:avLst/>
        </a:prstGeom>
        <a:solidFill>
          <a:schemeClr val="accent3">
            <a:hueOff val="2797269"/>
            <a:satOff val="-17"/>
            <a:lumOff val="1961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solidFill>
                <a:schemeClr val="tx1"/>
              </a:solidFill>
            </a:rPr>
            <a:t>2. PREVENZIONE SELETTIVA: </a:t>
          </a:r>
          <a:r>
            <a:rPr lang="it-IT" sz="1000" b="0" kern="1200" dirty="0">
              <a:solidFill>
                <a:schemeClr val="tx1"/>
              </a:solidFill>
            </a:rPr>
            <a:t>prevede interventi rivolti a gruppi di alunni a rischio a causa di condizioni ambientali o fattori individuali. Permette di potenziare le capacità di affrontare le difficoltà, di regolare le emozioni, di attuare strategie di </a:t>
          </a:r>
          <a:r>
            <a:rPr lang="it-IT" sz="1000" b="0" kern="1200" dirty="0" err="1">
              <a:solidFill>
                <a:schemeClr val="tx1"/>
              </a:solidFill>
            </a:rPr>
            <a:t>problem</a:t>
          </a:r>
          <a:r>
            <a:rPr lang="it-IT" sz="1000" b="0" kern="1200" dirty="0">
              <a:solidFill>
                <a:schemeClr val="tx1"/>
              </a:solidFill>
            </a:rPr>
            <a:t> solving. </a:t>
          </a:r>
          <a:endParaRPr lang="en-US" sz="1000" kern="1200" dirty="0">
            <a:solidFill>
              <a:schemeClr val="tx1"/>
            </a:solidFill>
          </a:endParaRPr>
        </a:p>
      </dsp:txBody>
      <dsp:txXfrm>
        <a:off x="2357437" y="674370"/>
        <a:ext cx="2143125" cy="1285875"/>
      </dsp:txXfrm>
    </dsp:sp>
    <dsp:sp modelId="{7C223A4B-C4A6-4AF2-ABD0-9F0AF1C83DA3}">
      <dsp:nvSpPr>
        <dsp:cNvPr id="0" name=""/>
        <dsp:cNvSpPr/>
      </dsp:nvSpPr>
      <dsp:spPr>
        <a:xfrm>
          <a:off x="4714875" y="674370"/>
          <a:ext cx="2143125" cy="1285875"/>
        </a:xfrm>
        <a:prstGeom prst="rect">
          <a:avLst/>
        </a:prstGeom>
        <a:solidFill>
          <a:schemeClr val="accent3">
            <a:hueOff val="5594539"/>
            <a:satOff val="-35"/>
            <a:lumOff val="3922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000" kern="1200" dirty="0">
              <a:solidFill>
                <a:schemeClr val="tx1"/>
              </a:solidFill>
            </a:rPr>
            <a:t>3. PREVENZIONE INDICATA: </a:t>
          </a:r>
          <a:r>
            <a:rPr lang="it-IT" sz="1000" b="0" kern="1200" dirty="0">
              <a:solidFill>
                <a:schemeClr val="tx1"/>
              </a:solidFill>
            </a:rPr>
            <a:t>si tratta di interventi individualizzati che riguardano studenti/studentesse nei quali sono emersi comportamenti problematici. </a:t>
          </a:r>
          <a:endParaRPr lang="en-US" sz="1000" kern="1200" dirty="0">
            <a:solidFill>
              <a:schemeClr val="tx1"/>
            </a:solidFill>
          </a:endParaRPr>
        </a:p>
      </dsp:txBody>
      <dsp:txXfrm>
        <a:off x="4714875" y="674370"/>
        <a:ext cx="2143125" cy="1285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461C74-DAFF-438D-A3EF-E5A2147E9CB7}">
      <dsp:nvSpPr>
        <dsp:cNvPr id="0" name=""/>
        <dsp:cNvSpPr/>
      </dsp:nvSpPr>
      <dsp:spPr>
        <a:xfrm>
          <a:off x="3075" y="1105839"/>
          <a:ext cx="3369692" cy="185293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0"/>
                <a:satOff val="0"/>
                <a:lumOff val="0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0" kern="1200" dirty="0"/>
            <a:t>1.</a:t>
          </a:r>
          <a:r>
            <a:rPr lang="it-IT" sz="3600" b="0" kern="1200" dirty="0"/>
            <a:t> </a:t>
          </a:r>
          <a:r>
            <a:rPr lang="it-IT" sz="2000" b="0" kern="1200" dirty="0"/>
            <a:t>motivare al rafforzamento delle competenze, le attitudini e i comportamenti positivi che conducono ad uno stato di benessere; </a:t>
          </a:r>
          <a:endParaRPr lang="en-US" sz="2000" kern="1200" dirty="0"/>
        </a:p>
      </dsp:txBody>
      <dsp:txXfrm>
        <a:off x="3075" y="1105839"/>
        <a:ext cx="3369692" cy="1852939"/>
      </dsp:txXfrm>
    </dsp:sp>
    <dsp:sp modelId="{E24F4F2B-ECF8-4553-8947-ED74EFC61EE3}">
      <dsp:nvSpPr>
        <dsp:cNvPr id="0" name=""/>
        <dsp:cNvSpPr/>
      </dsp:nvSpPr>
      <dsp:spPr>
        <a:xfrm>
          <a:off x="4187884" y="1105839"/>
          <a:ext cx="2989603" cy="1852939"/>
        </a:xfrm>
        <a:prstGeom prst="rect">
          <a:avLst/>
        </a:prstGeom>
        <a:gradFill rotWithShape="0">
          <a:gsLst>
            <a:gs pos="0">
              <a:schemeClr val="accent3">
                <a:hueOff val="2797269"/>
                <a:satOff val="-17"/>
                <a:lumOff val="1961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2797269"/>
                <a:satOff val="-17"/>
                <a:lumOff val="1961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3">
                <a:hueOff val="2797269"/>
                <a:satOff val="-17"/>
                <a:lumOff val="1961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/>
            <a:t>2. ridurre il rischio e contrastarne la manifestazione; </a:t>
          </a:r>
          <a:endParaRPr lang="en-US" sz="2000" kern="1200" dirty="0"/>
        </a:p>
      </dsp:txBody>
      <dsp:txXfrm>
        <a:off x="4187884" y="1105839"/>
        <a:ext cx="2989603" cy="1852939"/>
      </dsp:txXfrm>
    </dsp:sp>
    <dsp:sp modelId="{4CA6B586-08F4-4A97-9321-F6A17434401E}">
      <dsp:nvSpPr>
        <dsp:cNvPr id="0" name=""/>
        <dsp:cNvSpPr/>
      </dsp:nvSpPr>
      <dsp:spPr>
        <a:xfrm>
          <a:off x="7992605" y="1105839"/>
          <a:ext cx="2900919" cy="1852939"/>
        </a:xfrm>
        <a:prstGeom prst="rect">
          <a:avLst/>
        </a:prstGeom>
        <a:gradFill rotWithShape="0">
          <a:gsLst>
            <a:gs pos="0">
              <a:schemeClr val="accent3">
                <a:hueOff val="5594539"/>
                <a:satOff val="-35"/>
                <a:lumOff val="3922"/>
                <a:alphaOff val="0"/>
                <a:tint val="98000"/>
                <a:satMod val="110000"/>
                <a:lumMod val="104000"/>
              </a:schemeClr>
            </a:gs>
            <a:gs pos="69000">
              <a:schemeClr val="accent3">
                <a:hueOff val="5594539"/>
                <a:satOff val="-35"/>
                <a:lumOff val="3922"/>
                <a:alphaOff val="0"/>
                <a:shade val="84000"/>
                <a:satMod val="130000"/>
                <a:lumMod val="92000"/>
              </a:schemeClr>
            </a:gs>
            <a:gs pos="100000">
              <a:schemeClr val="accent3">
                <a:hueOff val="5594539"/>
                <a:satOff val="-35"/>
                <a:lumOff val="3922"/>
                <a:alphaOff val="0"/>
                <a:shade val="76000"/>
                <a:satMod val="130000"/>
                <a:lumMod val="8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0" kern="1200" dirty="0"/>
            <a:t>3. ridurre l’impatto sociale e personale di un comportamento problematico. </a:t>
          </a:r>
          <a:endParaRPr lang="en-US" sz="2000" kern="1200" dirty="0"/>
        </a:p>
      </dsp:txBody>
      <dsp:txXfrm>
        <a:off x="7992605" y="1105839"/>
        <a:ext cx="2900919" cy="18529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37C157-FD1A-4158-8B53-47689F73EC53}">
      <dsp:nvSpPr>
        <dsp:cNvPr id="0" name=""/>
        <dsp:cNvSpPr/>
      </dsp:nvSpPr>
      <dsp:spPr>
        <a:xfrm>
          <a:off x="5757" y="0"/>
          <a:ext cx="632089" cy="6320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4CF861-3850-49AA-BB42-E4ED3C186172}">
      <dsp:nvSpPr>
        <dsp:cNvPr id="0" name=""/>
        <dsp:cNvSpPr/>
      </dsp:nvSpPr>
      <dsp:spPr>
        <a:xfrm>
          <a:off x="5757" y="811634"/>
          <a:ext cx="1805969" cy="293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2400" b="1" kern="1200" dirty="0">
              <a:latin typeface="+mj-lt"/>
            </a:rPr>
            <a:t>Il livello di urgenza di bullismo e vittimizzazione prevede: </a:t>
          </a:r>
          <a:endParaRPr lang="en-US" sz="2400" b="1" kern="1200" dirty="0">
            <a:latin typeface="+mj-lt"/>
          </a:endParaRPr>
        </a:p>
      </dsp:txBody>
      <dsp:txXfrm>
        <a:off x="5757" y="811634"/>
        <a:ext cx="1805969" cy="2936882"/>
      </dsp:txXfrm>
    </dsp:sp>
    <dsp:sp modelId="{4C27EA6D-DC34-4E51-822F-4667F1844DDD}">
      <dsp:nvSpPr>
        <dsp:cNvPr id="0" name=""/>
        <dsp:cNvSpPr/>
      </dsp:nvSpPr>
      <dsp:spPr>
        <a:xfrm>
          <a:off x="5757" y="3832026"/>
          <a:ext cx="1805969" cy="343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FC6DEA-AF2D-4DCC-B48D-77E918CE21F5}">
      <dsp:nvSpPr>
        <dsp:cNvPr id="0" name=""/>
        <dsp:cNvSpPr/>
      </dsp:nvSpPr>
      <dsp:spPr>
        <a:xfrm>
          <a:off x="2127770" y="0"/>
          <a:ext cx="632089" cy="6320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29735A-E244-423C-8C80-0D1647A35AE7}">
      <dsp:nvSpPr>
        <dsp:cNvPr id="0" name=""/>
        <dsp:cNvSpPr/>
      </dsp:nvSpPr>
      <dsp:spPr>
        <a:xfrm>
          <a:off x="2127770" y="811634"/>
          <a:ext cx="1805969" cy="293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1600" b="1" kern="1200" dirty="0">
              <a:latin typeface="+mj-lt"/>
            </a:rPr>
            <a:t>1. Comunicazione alla famiglia della vittima </a:t>
          </a:r>
          <a:r>
            <a:rPr lang="it-IT" sz="1600" b="0" kern="1200" dirty="0">
              <a:latin typeface="+mj-lt"/>
            </a:rPr>
            <a:t>da parte del docente coordinatore (convocazione scritta o telefonica) </a:t>
          </a:r>
          <a:endParaRPr lang="en-US" sz="1600" b="0" kern="1200" dirty="0">
            <a:latin typeface="+mj-lt"/>
          </a:endParaRPr>
        </a:p>
      </dsp:txBody>
      <dsp:txXfrm>
        <a:off x="2127770" y="811634"/>
        <a:ext cx="1805969" cy="2936882"/>
      </dsp:txXfrm>
    </dsp:sp>
    <dsp:sp modelId="{96F1482E-A0FD-4794-BB99-40C1DACB65CB}">
      <dsp:nvSpPr>
        <dsp:cNvPr id="0" name=""/>
        <dsp:cNvSpPr/>
      </dsp:nvSpPr>
      <dsp:spPr>
        <a:xfrm>
          <a:off x="2127770" y="3832026"/>
          <a:ext cx="1805969" cy="343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9793A5-052B-40C2-82B9-748ED241640D}">
      <dsp:nvSpPr>
        <dsp:cNvPr id="0" name=""/>
        <dsp:cNvSpPr/>
      </dsp:nvSpPr>
      <dsp:spPr>
        <a:xfrm>
          <a:off x="4249784" y="0"/>
          <a:ext cx="632089" cy="6320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4ED84-6BFC-4767-99E4-A8B3313AA01A}">
      <dsp:nvSpPr>
        <dsp:cNvPr id="0" name=""/>
        <dsp:cNvSpPr/>
      </dsp:nvSpPr>
      <dsp:spPr>
        <a:xfrm>
          <a:off x="4249784" y="811634"/>
          <a:ext cx="1805969" cy="293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1600" b="1" kern="1200" dirty="0">
              <a:latin typeface="+mj-lt"/>
            </a:rPr>
            <a:t>2. Comunicazione ai genitori del bullo/</a:t>
          </a:r>
          <a:r>
            <a:rPr lang="it-IT" sz="1600" b="1" i="1" kern="1200" dirty="0">
              <a:latin typeface="+mj-lt"/>
            </a:rPr>
            <a:t>cyberbullo </a:t>
          </a:r>
          <a:r>
            <a:rPr lang="it-IT" sz="1600" b="0" kern="1200" dirty="0">
              <a:latin typeface="+mj-lt"/>
            </a:rPr>
            <a:t>(convocazione) con lettera del Dirigente </a:t>
          </a:r>
          <a:endParaRPr lang="en-US" sz="1600" b="0" kern="1200" dirty="0">
            <a:latin typeface="+mj-lt"/>
          </a:endParaRPr>
        </a:p>
      </dsp:txBody>
      <dsp:txXfrm>
        <a:off x="4249784" y="811634"/>
        <a:ext cx="1805969" cy="2936882"/>
      </dsp:txXfrm>
    </dsp:sp>
    <dsp:sp modelId="{31DA3770-3078-45FB-A5C3-F2D0D1BA2D12}">
      <dsp:nvSpPr>
        <dsp:cNvPr id="0" name=""/>
        <dsp:cNvSpPr/>
      </dsp:nvSpPr>
      <dsp:spPr>
        <a:xfrm>
          <a:off x="4249784" y="3832026"/>
          <a:ext cx="1805969" cy="343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736138-E345-49AC-AE78-BB4459D0012A}">
      <dsp:nvSpPr>
        <dsp:cNvPr id="0" name=""/>
        <dsp:cNvSpPr/>
      </dsp:nvSpPr>
      <dsp:spPr>
        <a:xfrm>
          <a:off x="6371798" y="0"/>
          <a:ext cx="632089" cy="63208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074F6-EDAD-40F4-AEDD-16845AC1380B}">
      <dsp:nvSpPr>
        <dsp:cNvPr id="0" name=""/>
        <dsp:cNvSpPr/>
      </dsp:nvSpPr>
      <dsp:spPr>
        <a:xfrm>
          <a:off x="6371798" y="811634"/>
          <a:ext cx="1805969" cy="293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1600" b="1" kern="1200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3. Eventuale avvio della procedura giudiziaria</a:t>
          </a:r>
          <a:r>
            <a:rPr lang="it-IT" sz="1600" b="0" kern="1200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: denuncia ad un organo di polizia o all’autorità giudiziaria (</a:t>
          </a:r>
          <a:r>
            <a:rPr lang="it-IT" sz="1600" b="1" kern="1200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Carabinieri, Polizia Postale, ecc</a:t>
          </a:r>
          <a:r>
            <a:rPr lang="it-IT" sz="1600" b="0" kern="1200" dirty="0">
              <a:latin typeface="+mj-lt"/>
              <a:ea typeface="Calibri" panose="020F0502020204030204" pitchFamily="34" charset="0"/>
              <a:cs typeface="Calibri" panose="020F0502020204030204" pitchFamily="34" charset="0"/>
            </a:rPr>
            <a:t>.) per attivare un procedimento di ammonimento o penale (eventuale querela di parte) 	</a:t>
          </a:r>
          <a:endParaRPr lang="en-US" sz="1600" b="0" kern="1200" dirty="0">
            <a:latin typeface="+mj-lt"/>
            <a:ea typeface="Calibri" panose="020F0502020204030204" pitchFamily="34" charset="0"/>
            <a:cs typeface="Calibri" panose="020F0502020204030204" pitchFamily="34" charset="0"/>
          </a:endParaRPr>
        </a:p>
      </dsp:txBody>
      <dsp:txXfrm>
        <a:off x="6371798" y="811634"/>
        <a:ext cx="1805969" cy="2936882"/>
      </dsp:txXfrm>
    </dsp:sp>
    <dsp:sp modelId="{017B6B5D-ADB2-4D9B-B585-E5CDA09EFA0D}">
      <dsp:nvSpPr>
        <dsp:cNvPr id="0" name=""/>
        <dsp:cNvSpPr/>
      </dsp:nvSpPr>
      <dsp:spPr>
        <a:xfrm>
          <a:off x="6371798" y="3832026"/>
          <a:ext cx="1805969" cy="343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3FB868-D388-47D2-B5E8-F51E3746DC15}">
      <dsp:nvSpPr>
        <dsp:cNvPr id="0" name=""/>
        <dsp:cNvSpPr/>
      </dsp:nvSpPr>
      <dsp:spPr>
        <a:xfrm>
          <a:off x="8493811" y="0"/>
          <a:ext cx="632089" cy="63208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EFC008-BF88-46D4-8E95-F33D88B8D87B}">
      <dsp:nvSpPr>
        <dsp:cNvPr id="0" name=""/>
        <dsp:cNvSpPr/>
      </dsp:nvSpPr>
      <dsp:spPr>
        <a:xfrm>
          <a:off x="8493811" y="811634"/>
          <a:ext cx="1805969" cy="29368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1600" b="1" kern="1200" dirty="0">
              <a:latin typeface="+mj-lt"/>
            </a:rPr>
            <a:t>4. Nel caso la famiglia non collabori</a:t>
          </a:r>
          <a:r>
            <a:rPr lang="it-IT" sz="1600" b="0" kern="1200" dirty="0">
              <a:latin typeface="+mj-lt"/>
            </a:rPr>
            <a:t>, giustifichi, mostri atteggiamenti oppositivi o comunque inadeguatezza, debolezza educativa o sia recidiva nei comportamenti: </a:t>
          </a:r>
          <a:r>
            <a:rPr lang="it-IT" sz="1600" b="1" kern="1200" dirty="0">
              <a:latin typeface="+mj-lt"/>
            </a:rPr>
            <a:t>segnalazione ai Servizi Sociali del Comune. </a:t>
          </a:r>
          <a:endParaRPr lang="en-US" sz="1600" b="1" kern="1200" dirty="0">
            <a:latin typeface="+mj-lt"/>
          </a:endParaRPr>
        </a:p>
      </dsp:txBody>
      <dsp:txXfrm>
        <a:off x="8493811" y="811634"/>
        <a:ext cx="1805969" cy="2936882"/>
      </dsp:txXfrm>
    </dsp:sp>
    <dsp:sp modelId="{03357602-C06C-406A-9654-29F779AD6531}">
      <dsp:nvSpPr>
        <dsp:cNvPr id="0" name=""/>
        <dsp:cNvSpPr/>
      </dsp:nvSpPr>
      <dsp:spPr>
        <a:xfrm>
          <a:off x="8493811" y="3832026"/>
          <a:ext cx="1805969" cy="3434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51ACF-DB02-4B5B-8472-DDCBEB822E42}">
      <dsp:nvSpPr>
        <dsp:cNvPr id="0" name=""/>
        <dsp:cNvSpPr/>
      </dsp:nvSpPr>
      <dsp:spPr>
        <a:xfrm>
          <a:off x="494453" y="318503"/>
          <a:ext cx="1475437" cy="14754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7927A3-37FF-411C-8CD9-54F627816E96}">
      <dsp:nvSpPr>
        <dsp:cNvPr id="0" name=""/>
        <dsp:cNvSpPr/>
      </dsp:nvSpPr>
      <dsp:spPr>
        <a:xfrm>
          <a:off x="808891" y="632941"/>
          <a:ext cx="846562" cy="8465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04DEB1-CE38-428B-8CA7-0F14E752B1E5}">
      <dsp:nvSpPr>
        <dsp:cNvPr id="0" name=""/>
        <dsp:cNvSpPr/>
      </dsp:nvSpPr>
      <dsp:spPr>
        <a:xfrm>
          <a:off x="22797" y="2253504"/>
          <a:ext cx="241875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INFORMARE :f</a:t>
          </a:r>
          <a:r>
            <a:rPr lang="it-IT" sz="11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ar conoscere le caratteristiche di bullismo e cyberbullismo Rendere note le strategie per segnalare un caso di bullismo e/o per difendersi 	</a:t>
          </a:r>
          <a:endParaRPr lang="it-IT" sz="1100" kern="1200" dirty="0"/>
        </a:p>
      </dsp:txBody>
      <dsp:txXfrm>
        <a:off x="22797" y="2253504"/>
        <a:ext cx="2418750" cy="855000"/>
      </dsp:txXfrm>
    </dsp:sp>
    <dsp:sp modelId="{F29BD4E4-66E5-4DFB-A429-04BAD2D8A38D}">
      <dsp:nvSpPr>
        <dsp:cNvPr id="0" name=""/>
        <dsp:cNvSpPr/>
      </dsp:nvSpPr>
      <dsp:spPr>
        <a:xfrm>
          <a:off x="3336484" y="318503"/>
          <a:ext cx="1475437" cy="1475437"/>
        </a:xfrm>
        <a:prstGeom prst="ellipse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579F9B-D0DD-4911-8202-1A83872EE4CB}">
      <dsp:nvSpPr>
        <dsp:cNvPr id="0" name=""/>
        <dsp:cNvSpPr/>
      </dsp:nvSpPr>
      <dsp:spPr>
        <a:xfrm>
          <a:off x="3650922" y="632941"/>
          <a:ext cx="846562" cy="8465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A21460-67BF-4B49-B32E-5F3980800524}">
      <dsp:nvSpPr>
        <dsp:cNvPr id="0" name=""/>
        <dsp:cNvSpPr/>
      </dsp:nvSpPr>
      <dsp:spPr>
        <a:xfrm>
          <a:off x="2864828" y="2253504"/>
          <a:ext cx="2418750" cy="85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it-IT" sz="11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FORMARE: </a:t>
          </a:r>
          <a:r>
            <a:rPr lang="it-IT" sz="1100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Sviluppare negli alunni la competenza emotiva. Promuovere negli studenti un </a:t>
          </a:r>
          <a:r>
            <a:rPr lang="it-IT" sz="1100" b="1" kern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atteggiamento empatico e comportamenti consapevoli.</a:t>
          </a:r>
          <a:endParaRPr lang="it-IT" sz="1100" b="1" kern="1200" dirty="0"/>
        </a:p>
      </dsp:txBody>
      <dsp:txXfrm>
        <a:off x="2864828" y="2253504"/>
        <a:ext cx="2418750" cy="85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1D8CD6-8F16-49D4-A4D7-57805523AFCB}" type="datetimeFigureOut">
              <a:rPr lang="it-IT" smtClean="0"/>
              <a:t>16/02/2026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6172E-6F92-4A11-84E9-00F8E5A60FA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8506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B6172E-6F92-4A11-84E9-00F8E5A60FA7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462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796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4533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22445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04277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9789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9082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851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67029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4564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4404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39015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02198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549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3484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5" r:id="rId13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zzettaufficiale.it/eli/id/2017/06/3/17G00085/sg" TargetMode="External"/><Relationship Id="rId2" Type="http://schemas.openxmlformats.org/officeDocument/2006/relationships/hyperlink" Target="https://archivio.pubblica.istruzione.it/normativa/2007/allegati/prot30_07.pdf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3BAF07C-C39E-42EB-BB22-8D46691D97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1"/>
            <a:ext cx="12193061" cy="686920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8E9CF54-0466-4261-9E62-0249E60E18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3E32106-E8B1-4F76-9EE6-58537738A3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C32C2C46-A045-44FB-8A74-5EBD650C2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6A76F79C-6683-4940-BCF7-4BCCCEE406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8">
              <a:extLst>
                <a:ext uri="{FF2B5EF4-FFF2-40B4-BE49-F238E27FC236}">
                  <a16:creationId xmlns:a16="http://schemas.microsoft.com/office/drawing/2014/main" id="{FF4675A3-6D07-4B1F-9BFC-AEBEA1AD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Freeform 9">
              <a:extLst>
                <a:ext uri="{FF2B5EF4-FFF2-40B4-BE49-F238E27FC236}">
                  <a16:creationId xmlns:a16="http://schemas.microsoft.com/office/drawing/2014/main" id="{765E127A-B6B7-4B1D-B7BD-6C8C969D29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10">
              <a:extLst>
                <a:ext uri="{FF2B5EF4-FFF2-40B4-BE49-F238E27FC236}">
                  <a16:creationId xmlns:a16="http://schemas.microsoft.com/office/drawing/2014/main" id="{3BCA9D9E-C72C-4751-BFA9-10B85CACE3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11">
              <a:extLst>
                <a:ext uri="{FF2B5EF4-FFF2-40B4-BE49-F238E27FC236}">
                  <a16:creationId xmlns:a16="http://schemas.microsoft.com/office/drawing/2014/main" id="{080C708C-69BF-441B-AB75-C98160ED06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12">
              <a:extLst>
                <a:ext uri="{FF2B5EF4-FFF2-40B4-BE49-F238E27FC236}">
                  <a16:creationId xmlns:a16="http://schemas.microsoft.com/office/drawing/2014/main" id="{3E79964E-F8F1-4763-8892-7BC3DAE306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13">
              <a:extLst>
                <a:ext uri="{FF2B5EF4-FFF2-40B4-BE49-F238E27FC236}">
                  <a16:creationId xmlns:a16="http://schemas.microsoft.com/office/drawing/2014/main" id="{FE09592A-FCC9-4AE5-BA0B-730C6F3BBE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14">
              <a:extLst>
                <a:ext uri="{FF2B5EF4-FFF2-40B4-BE49-F238E27FC236}">
                  <a16:creationId xmlns:a16="http://schemas.microsoft.com/office/drawing/2014/main" id="{96448994-820C-4BC1-ABF3-4579C6F99A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15">
              <a:extLst>
                <a:ext uri="{FF2B5EF4-FFF2-40B4-BE49-F238E27FC236}">
                  <a16:creationId xmlns:a16="http://schemas.microsoft.com/office/drawing/2014/main" id="{9BB0D192-565A-42B9-B292-CC032D71A6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16">
              <a:extLst>
                <a:ext uri="{FF2B5EF4-FFF2-40B4-BE49-F238E27FC236}">
                  <a16:creationId xmlns:a16="http://schemas.microsoft.com/office/drawing/2014/main" id="{6D1CA09C-5F40-4E92-A7E9-D1FCEE5128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2" name="Freeform 17">
              <a:extLst>
                <a:ext uri="{FF2B5EF4-FFF2-40B4-BE49-F238E27FC236}">
                  <a16:creationId xmlns:a16="http://schemas.microsoft.com/office/drawing/2014/main" id="{379F5AA5-2E14-4880-A5A6-07AEF2AD8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3" name="Freeform 18">
              <a:extLst>
                <a:ext uri="{FF2B5EF4-FFF2-40B4-BE49-F238E27FC236}">
                  <a16:creationId xmlns:a16="http://schemas.microsoft.com/office/drawing/2014/main" id="{EF14BD32-D239-4DA3-98B3-7752073657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4" name="Freeform 19">
              <a:extLst>
                <a:ext uri="{FF2B5EF4-FFF2-40B4-BE49-F238E27FC236}">
                  <a16:creationId xmlns:a16="http://schemas.microsoft.com/office/drawing/2014/main" id="{CF07B250-E5E4-4624-9BD7-8D513A67B7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5" name="Freeform 20">
              <a:extLst>
                <a:ext uri="{FF2B5EF4-FFF2-40B4-BE49-F238E27FC236}">
                  <a16:creationId xmlns:a16="http://schemas.microsoft.com/office/drawing/2014/main" id="{BCC5D120-7C8C-4290-865C-4EE6E4F245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C24688C6-CAE5-4EF2-B2BA-A138DA0A2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6BD31099-7C13-4901-A04F-632B1CD846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679F5FF7-82B2-4033-8FBE-63170C9378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3D296CC-CA82-4C71-A176-6A9FECDB82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075000"/>
          </a:xfrm>
          <a:custGeom>
            <a:avLst/>
            <a:gdLst>
              <a:gd name="connsiteX0" fmla="*/ 0 w 12192000"/>
              <a:gd name="connsiteY0" fmla="*/ 0 h 2075000"/>
              <a:gd name="connsiteX1" fmla="*/ 12192000 w 12192000"/>
              <a:gd name="connsiteY1" fmla="*/ 0 h 2075000"/>
              <a:gd name="connsiteX2" fmla="*/ 12192000 w 12192000"/>
              <a:gd name="connsiteY2" fmla="*/ 558112 h 2075000"/>
              <a:gd name="connsiteX3" fmla="*/ 12192000 w 12192000"/>
              <a:gd name="connsiteY3" fmla="*/ 750237 h 2075000"/>
              <a:gd name="connsiteX4" fmla="*/ 12192000 w 12192000"/>
              <a:gd name="connsiteY4" fmla="*/ 1726055 h 2075000"/>
              <a:gd name="connsiteX5" fmla="*/ 12113803 w 12192000"/>
              <a:gd name="connsiteY5" fmla="*/ 1734338 h 2075000"/>
              <a:gd name="connsiteX6" fmla="*/ 6753597 w 12192000"/>
              <a:gd name="connsiteY6" fmla="*/ 2057895 h 2075000"/>
              <a:gd name="connsiteX7" fmla="*/ 400746 w 12192000"/>
              <a:gd name="connsiteY7" fmla="*/ 1886552 h 2075000"/>
              <a:gd name="connsiteX8" fmla="*/ 0 w 12192000"/>
              <a:gd name="connsiteY8" fmla="*/ 1849576 h 2075000"/>
              <a:gd name="connsiteX9" fmla="*/ 0 w 12192000"/>
              <a:gd name="connsiteY9" fmla="*/ 750237 h 2075000"/>
              <a:gd name="connsiteX10" fmla="*/ 0 w 12192000"/>
              <a:gd name="connsiteY10" fmla="*/ 558112 h 2075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2000" h="2075000">
                <a:moveTo>
                  <a:pt x="0" y="0"/>
                </a:moveTo>
                <a:lnTo>
                  <a:pt x="12192000" y="0"/>
                </a:lnTo>
                <a:lnTo>
                  <a:pt x="12192000" y="558112"/>
                </a:lnTo>
                <a:lnTo>
                  <a:pt x="12192000" y="750237"/>
                </a:lnTo>
                <a:lnTo>
                  <a:pt x="12192000" y="1726055"/>
                </a:lnTo>
                <a:lnTo>
                  <a:pt x="12113803" y="1734338"/>
                </a:lnTo>
                <a:cubicBezTo>
                  <a:pt x="10139508" y="1932287"/>
                  <a:pt x="8237152" y="2025290"/>
                  <a:pt x="6753597" y="2057895"/>
                </a:cubicBezTo>
                <a:cubicBezTo>
                  <a:pt x="4940362" y="2097744"/>
                  <a:pt x="2657278" y="2078414"/>
                  <a:pt x="400746" y="1886552"/>
                </a:cubicBezTo>
                <a:lnTo>
                  <a:pt x="0" y="1849576"/>
                </a:lnTo>
                <a:lnTo>
                  <a:pt x="0" y="750237"/>
                </a:lnTo>
                <a:lnTo>
                  <a:pt x="0" y="558112"/>
                </a:lnTo>
                <a:close/>
              </a:path>
            </a:pathLst>
          </a:custGeom>
          <a:solidFill>
            <a:schemeClr val="tx1"/>
          </a:solidFill>
          <a:ln w="444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631B4E8-1057-F404-0D11-0B0C11660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046" y="795788"/>
            <a:ext cx="4997433" cy="1003932"/>
          </a:xfrm>
        </p:spPr>
        <p:txBody>
          <a:bodyPr anchor="ctr">
            <a:noAutofit/>
          </a:bodyPr>
          <a:lstStyle/>
          <a:p>
            <a:pPr algn="l"/>
            <a:r>
              <a:rPr lang="en-US" sz="2800" dirty="0">
                <a:solidFill>
                  <a:schemeClr val="accent1"/>
                </a:solidFill>
              </a:rPr>
              <a:t>Istituto </a:t>
            </a:r>
            <a:r>
              <a:rPr lang="en-US" sz="2800" dirty="0" err="1">
                <a:solidFill>
                  <a:schemeClr val="accent1"/>
                </a:solidFill>
              </a:rPr>
              <a:t>Comprensivo</a:t>
            </a:r>
            <a:r>
              <a:rPr lang="en-US" sz="2800" dirty="0">
                <a:solidFill>
                  <a:schemeClr val="accent1"/>
                </a:solidFill>
              </a:rPr>
              <a:t> </a:t>
            </a:r>
            <a:br>
              <a:rPr lang="en-US" sz="2800" dirty="0">
                <a:solidFill>
                  <a:schemeClr val="accent1"/>
                </a:solidFill>
              </a:rPr>
            </a:br>
            <a:r>
              <a:rPr lang="en-US" sz="2800" dirty="0">
                <a:solidFill>
                  <a:schemeClr val="accent1"/>
                </a:solidFill>
              </a:rPr>
              <a:t>“San Leone IX” Sessa </a:t>
            </a:r>
            <a:r>
              <a:rPr lang="en-US" sz="2800" dirty="0" err="1">
                <a:solidFill>
                  <a:schemeClr val="accent1"/>
                </a:solidFill>
              </a:rPr>
              <a:t>Aurunca</a:t>
            </a:r>
            <a:r>
              <a:rPr lang="en-US" sz="2800" dirty="0">
                <a:solidFill>
                  <a:schemeClr val="accent1"/>
                </a:solidFill>
              </a:rPr>
              <a:t> -CE</a:t>
            </a:r>
            <a:endParaRPr lang="it-IT" sz="2800" dirty="0">
              <a:solidFill>
                <a:schemeClr val="accent1"/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808929-90F5-F23B-97CE-6E8907117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453" y="2454700"/>
            <a:ext cx="9207279" cy="3542776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600"/>
              </a:spcAft>
              <a:buNone/>
            </a:pPr>
            <a:r>
              <a:rPr lang="en-US" sz="2800" b="1" i="1" dirty="0"/>
              <a:t>PROTOCOLLO </a:t>
            </a:r>
            <a:endParaRPr lang="en-US" sz="2800" b="1" dirty="0"/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i="1" dirty="0"/>
              <a:t>PER LA PREVENZIONE  E IL CONTRASTO </a:t>
            </a:r>
            <a:endParaRPr lang="en-US" sz="2800" b="1" dirty="0"/>
          </a:p>
          <a:p>
            <a:pPr marL="0" indent="0" algn="ctr">
              <a:spcAft>
                <a:spcPts val="600"/>
              </a:spcAft>
              <a:buNone/>
            </a:pPr>
            <a:r>
              <a:rPr lang="en-US" sz="2800" b="1" i="1" dirty="0"/>
              <a:t>AL BULLISMO E AL CYBERBULLISMO</a:t>
            </a:r>
            <a:endParaRPr lang="en-US" sz="2800" b="1" spc="-20" dirty="0"/>
          </a:p>
          <a:p>
            <a:pPr marL="0" indent="0">
              <a:buNone/>
            </a:pPr>
            <a:endParaRPr lang="en-US" sz="1200" spc="-20" dirty="0"/>
          </a:p>
          <a:p>
            <a:pPr marL="0" indent="0">
              <a:buNone/>
            </a:pPr>
            <a:r>
              <a:rPr lang="en-US" sz="1200" spc="-20" dirty="0" err="1"/>
              <a:t>Approvato</a:t>
            </a:r>
            <a:r>
              <a:rPr lang="en-US" sz="1200" spc="-20" dirty="0"/>
              <a:t> dal Collegio </a:t>
            </a:r>
            <a:r>
              <a:rPr lang="en-US" sz="1200" spc="-20" dirty="0" err="1"/>
              <a:t>Docenti</a:t>
            </a:r>
            <a:r>
              <a:rPr lang="en-US" sz="1200" spc="-20" dirty="0"/>
              <a:t> del ………….. ..con </a:t>
            </a:r>
            <a:r>
              <a:rPr lang="en-US" sz="1200" spc="-20" dirty="0" err="1"/>
              <a:t>delibera</a:t>
            </a:r>
            <a:r>
              <a:rPr lang="en-US" sz="1200" spc="-20" dirty="0"/>
              <a:t> n°……</a:t>
            </a:r>
          </a:p>
          <a:p>
            <a:pPr marL="0" indent="0">
              <a:buNone/>
            </a:pPr>
            <a:r>
              <a:rPr lang="en-US" sz="1200" spc="-20" dirty="0" err="1"/>
              <a:t>Approvato</a:t>
            </a:r>
            <a:r>
              <a:rPr lang="en-US" sz="1200" spc="-20" dirty="0"/>
              <a:t> dal Consiglio </a:t>
            </a:r>
            <a:r>
              <a:rPr lang="en-US" sz="1200" spc="-20" dirty="0" err="1"/>
              <a:t>d’Istituto</a:t>
            </a:r>
            <a:r>
              <a:rPr lang="en-US" sz="1200" spc="-20" dirty="0"/>
              <a:t> del …………. con </a:t>
            </a:r>
            <a:r>
              <a:rPr lang="en-US" sz="1200" spc="-20" dirty="0" err="1"/>
              <a:t>delibera</a:t>
            </a:r>
            <a:r>
              <a:rPr lang="en-US" sz="1200" spc="-20" dirty="0"/>
              <a:t> n° ……</a:t>
            </a:r>
          </a:p>
          <a:p>
            <a:pPr algn="ctr"/>
            <a:endParaRPr lang="it-IT" sz="1600" dirty="0"/>
          </a:p>
        </p:txBody>
      </p:sp>
      <p:pic>
        <p:nvPicPr>
          <p:cNvPr id="5" name="Immagine 4" descr="Immagine che contiene Carattere, Blu elettrico, simbolo, testo&#10;&#10;Il contenuto generato dall'IA potrebbe non essere corretto.">
            <a:extLst>
              <a:ext uri="{FF2B5EF4-FFF2-40B4-BE49-F238E27FC236}">
                <a16:creationId xmlns:a16="http://schemas.microsoft.com/office/drawing/2014/main" id="{EA9497ED-2D9F-5008-9C1D-FF7317CCB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652" y="342161"/>
            <a:ext cx="2090100" cy="1210505"/>
          </a:xfrm>
          <a:prstGeom prst="rect">
            <a:avLst/>
          </a:prstGeom>
        </p:spPr>
      </p:pic>
      <p:pic>
        <p:nvPicPr>
          <p:cNvPr id="7" name="Immagine 6" descr="Immagine che contiene testo, Carattere, grafica, design&#10;&#10;Il contenuto generato dall'IA potrebbe non essere corretto.">
            <a:extLst>
              <a:ext uri="{FF2B5EF4-FFF2-40B4-BE49-F238E27FC236}">
                <a16:creationId xmlns:a16="http://schemas.microsoft.com/office/drawing/2014/main" id="{F4566547-E39B-90F4-81A4-335C0B4EA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0124" y="4678208"/>
            <a:ext cx="2924175" cy="15621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AF99F23-4C29-0453-FD5B-5D25239D7B05}"/>
              </a:ext>
            </a:extLst>
          </p:cNvPr>
          <p:cNvSpPr txBox="1"/>
          <p:nvPr/>
        </p:nvSpPr>
        <p:spPr>
          <a:xfrm>
            <a:off x="1690687" y="6114385"/>
            <a:ext cx="674846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/>
              <a:t>Il</a:t>
            </a:r>
            <a:r>
              <a:rPr lang="en-US" sz="1050" spc="-85" dirty="0"/>
              <a:t> </a:t>
            </a:r>
            <a:r>
              <a:rPr lang="en-US" sz="1050" spc="-20" dirty="0" err="1"/>
              <a:t>Protocollo</a:t>
            </a:r>
            <a:r>
              <a:rPr lang="en-US" sz="1050" spc="-30" dirty="0"/>
              <a:t> </a:t>
            </a:r>
            <a:r>
              <a:rPr lang="en-US" sz="1050" dirty="0"/>
              <a:t>è</a:t>
            </a:r>
            <a:r>
              <a:rPr lang="en-US" sz="1050" spc="-40" dirty="0"/>
              <a:t> </a:t>
            </a:r>
            <a:r>
              <a:rPr lang="en-US" sz="1050" dirty="0" err="1"/>
              <a:t>stato</a:t>
            </a:r>
            <a:r>
              <a:rPr lang="en-US" sz="1050" spc="-50" dirty="0"/>
              <a:t> </a:t>
            </a:r>
            <a:r>
              <a:rPr lang="en-US" sz="1050" spc="-25" dirty="0" err="1"/>
              <a:t>elaborato</a:t>
            </a:r>
            <a:r>
              <a:rPr lang="en-US" sz="1050" spc="-20" dirty="0"/>
              <a:t> </a:t>
            </a:r>
            <a:r>
              <a:rPr lang="en-US" sz="1050" spc="-60" dirty="0" err="1"/>
              <a:t>sulla</a:t>
            </a:r>
            <a:r>
              <a:rPr lang="en-US" sz="1050" spc="-30" dirty="0"/>
              <a:t> </a:t>
            </a:r>
            <a:r>
              <a:rPr lang="en-US" sz="1050" spc="-20" dirty="0"/>
              <a:t>base</a:t>
            </a:r>
            <a:r>
              <a:rPr lang="en-US" sz="1050" spc="-35" dirty="0"/>
              <a:t> </a:t>
            </a:r>
            <a:r>
              <a:rPr lang="en-US" sz="1050" spc="-55" dirty="0"/>
              <a:t>delle</a:t>
            </a:r>
            <a:r>
              <a:rPr lang="en-US" sz="1050" spc="-30" dirty="0"/>
              <a:t> </a:t>
            </a:r>
            <a:r>
              <a:rPr lang="en-US" sz="1050" i="1" spc="-140" dirty="0"/>
              <a:t>Linee</a:t>
            </a:r>
            <a:r>
              <a:rPr lang="en-US" sz="1050" i="1" spc="-5" dirty="0"/>
              <a:t> </a:t>
            </a:r>
            <a:r>
              <a:rPr lang="en-US" sz="1050" i="1" spc="-10" dirty="0" err="1"/>
              <a:t>guida</a:t>
            </a:r>
            <a:r>
              <a:rPr lang="en-US" sz="1050" i="1" spc="-10" dirty="0"/>
              <a:t> </a:t>
            </a:r>
            <a:r>
              <a:rPr lang="en-US" sz="1050" i="1" spc="-140" dirty="0"/>
              <a:t>di</a:t>
            </a:r>
            <a:r>
              <a:rPr lang="en-US" sz="1050" i="1" spc="30" dirty="0"/>
              <a:t> </a:t>
            </a:r>
            <a:r>
              <a:rPr lang="en-US" sz="1050" i="1" spc="-180" dirty="0" err="1"/>
              <a:t>orientamento</a:t>
            </a:r>
            <a:r>
              <a:rPr lang="en-US" sz="1050" i="1" spc="45" dirty="0"/>
              <a:t> </a:t>
            </a:r>
            <a:r>
              <a:rPr lang="en-US" sz="1050" i="1" spc="-210" dirty="0"/>
              <a:t>per</a:t>
            </a:r>
            <a:r>
              <a:rPr lang="en-US" sz="1050" i="1" spc="45" dirty="0"/>
              <a:t> </a:t>
            </a:r>
            <a:r>
              <a:rPr lang="en-US" sz="1050" i="1" spc="-150" dirty="0"/>
              <a:t>la</a:t>
            </a:r>
            <a:r>
              <a:rPr lang="en-US" sz="1050" i="1" spc="40" dirty="0"/>
              <a:t> </a:t>
            </a:r>
            <a:r>
              <a:rPr lang="en-US" sz="1050" i="1" spc="-175" dirty="0" err="1"/>
              <a:t>prevenzione</a:t>
            </a:r>
            <a:r>
              <a:rPr lang="en-US" sz="1050" i="1" spc="50" dirty="0"/>
              <a:t> </a:t>
            </a:r>
            <a:r>
              <a:rPr lang="en-US" sz="1050" i="1" spc="-280" dirty="0"/>
              <a:t>e</a:t>
            </a:r>
            <a:r>
              <a:rPr lang="en-US" sz="1050" i="1" spc="35" dirty="0"/>
              <a:t> </a:t>
            </a:r>
            <a:r>
              <a:rPr lang="en-US" sz="1050" i="1" spc="-90" dirty="0"/>
              <a:t>il</a:t>
            </a:r>
            <a:r>
              <a:rPr lang="en-US" sz="1050" i="1" spc="35" dirty="0"/>
              <a:t> </a:t>
            </a:r>
            <a:r>
              <a:rPr lang="en-US" sz="1050" i="1" spc="-185" dirty="0" err="1"/>
              <a:t>contrasto</a:t>
            </a:r>
            <a:r>
              <a:rPr lang="en-US" sz="1050" i="1" spc="30" dirty="0"/>
              <a:t> </a:t>
            </a:r>
            <a:r>
              <a:rPr lang="en-US" sz="1050" i="1" spc="-185" dirty="0" err="1"/>
              <a:t>dei</a:t>
            </a:r>
            <a:r>
              <a:rPr lang="en-US" sz="1050" i="1" spc="35" dirty="0"/>
              <a:t> </a:t>
            </a:r>
            <a:r>
              <a:rPr lang="en-US" sz="1050" i="1" spc="-160" dirty="0" err="1"/>
              <a:t>fenomeni</a:t>
            </a:r>
            <a:r>
              <a:rPr lang="en-US" sz="1050" i="1" spc="-160" dirty="0"/>
              <a:t> </a:t>
            </a:r>
            <a:r>
              <a:rPr lang="en-US" sz="1050" i="1" spc="-140" dirty="0"/>
              <a:t>di</a:t>
            </a:r>
            <a:r>
              <a:rPr lang="en-US" sz="1050" i="1" spc="5" dirty="0"/>
              <a:t> </a:t>
            </a:r>
            <a:r>
              <a:rPr lang="en-US" sz="1050" i="1" spc="-160" dirty="0" err="1"/>
              <a:t>bullismo</a:t>
            </a:r>
            <a:r>
              <a:rPr lang="en-US" sz="1050" i="1" spc="40" dirty="0"/>
              <a:t> </a:t>
            </a:r>
            <a:r>
              <a:rPr lang="en-US" sz="1050" i="1" spc="-280" dirty="0"/>
              <a:t>e</a:t>
            </a:r>
            <a:r>
              <a:rPr lang="en-US" sz="1050" i="1" spc="5" dirty="0"/>
              <a:t> </a:t>
            </a:r>
            <a:r>
              <a:rPr lang="en-US" sz="1050" i="1" spc="-185" dirty="0" err="1"/>
              <a:t>cyberbullismo</a:t>
            </a:r>
            <a:r>
              <a:rPr lang="en-US" sz="1050" i="1" spc="35" dirty="0"/>
              <a:t> </a:t>
            </a:r>
            <a:r>
              <a:rPr lang="en-US" sz="1050" spc="-65" dirty="0"/>
              <a:t>(D.M.</a:t>
            </a:r>
            <a:r>
              <a:rPr lang="en-US" sz="1050" spc="20" dirty="0"/>
              <a:t> </a:t>
            </a:r>
            <a:r>
              <a:rPr lang="en-US" sz="1050" spc="-20" dirty="0"/>
              <a:t>18</a:t>
            </a:r>
            <a:r>
              <a:rPr lang="en-US" sz="1050" spc="5" dirty="0"/>
              <a:t> </a:t>
            </a:r>
            <a:r>
              <a:rPr lang="en-US" sz="1050" spc="-10" dirty="0"/>
              <a:t>13.01.2021</a:t>
            </a:r>
            <a:endParaRPr lang="it-IT" sz="1050" dirty="0"/>
          </a:p>
        </p:txBody>
      </p:sp>
    </p:spTree>
    <p:extLst>
      <p:ext uri="{BB962C8B-B14F-4D97-AF65-F5344CB8AC3E}">
        <p14:creationId xmlns:p14="http://schemas.microsoft.com/office/powerpoint/2010/main" val="2973570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728BD1-9A25-4647-3C0C-489FACEB2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5B58CAB-5A63-471B-AA15-9BA9C2DA4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AFE1C67-4697-B2F4-101C-6B61B8A53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5B22E8E5-B3AB-AB84-BD09-C3ED4CCB1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BB86BAE4-2605-46DA-8F25-7069312B72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8D69C333-AACE-B5A2-4B6C-542B56AEF3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E8FB501B-7300-7221-D300-09729503AD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FFABC195-AACF-E5D3-36A3-10C5F878ED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248E6186-CD75-5B9A-00E8-AAFA91266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93C3D01C-908B-69B3-6B73-A39DF6DE4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156037FB-C81D-4E89-6697-1D99D26A9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5D784D6C-B6FF-C6A0-580F-667AC288BF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6E47103C-860C-936E-82AC-4E82D9994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7A62671E-D0F1-DC82-45EB-9ADC8F564F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9B9AFED2-C584-175B-1D63-06EEA2E57D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79AA2BA2-5D4B-D899-91EC-823C2A6F58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548F9089-45F4-1BF9-B098-5E35F08D9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25B7C6EB-7465-D64B-E00D-4D6B112329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F0812F53-2DAF-FE7A-204F-4693F8EC9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8D701814-0BC7-ADFF-9F2E-AE73CCE120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1981431B-E224-D985-2CE3-25E8CB2EF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A8A6279E-574B-8904-37DC-81C25FD7C6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B1B2CCCD-FA47-D4C0-4892-D4690CDD1F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" name="Freeform 25">
              <a:extLst>
                <a:ext uri="{FF2B5EF4-FFF2-40B4-BE49-F238E27FC236}">
                  <a16:creationId xmlns:a16="http://schemas.microsoft.com/office/drawing/2014/main" id="{CE91F4FB-6C2E-8428-E7C9-9B43AFEDCA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92C60417-0073-288F-88C1-1342BE9E2E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grpSp>
        <p:nvGrpSpPr>
          <p:cNvPr id="15" name="object 2">
            <a:extLst>
              <a:ext uri="{FF2B5EF4-FFF2-40B4-BE49-F238E27FC236}">
                <a16:creationId xmlns:a16="http://schemas.microsoft.com/office/drawing/2014/main" id="{6985098B-1324-5C60-1CD1-DD7319FE9BE4}"/>
              </a:ext>
            </a:extLst>
          </p:cNvPr>
          <p:cNvGrpSpPr/>
          <p:nvPr/>
        </p:nvGrpSpPr>
        <p:grpSpPr>
          <a:xfrm>
            <a:off x="0" y="601662"/>
            <a:ext cx="12192000" cy="5654675"/>
            <a:chOff x="0" y="601662"/>
            <a:chExt cx="12192000" cy="5654675"/>
          </a:xfrm>
        </p:grpSpPr>
        <p:pic>
          <p:nvPicPr>
            <p:cNvPr id="16" name="object 3">
              <a:extLst>
                <a:ext uri="{FF2B5EF4-FFF2-40B4-BE49-F238E27FC236}">
                  <a16:creationId xmlns:a16="http://schemas.microsoft.com/office/drawing/2014/main" id="{3DDEDE78-5DB7-1E70-CCAD-7063C3F8F74A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14144" y="673607"/>
              <a:ext cx="8363711" cy="5510784"/>
            </a:xfrm>
            <a:prstGeom prst="rect">
              <a:avLst/>
            </a:prstGeom>
          </p:spPr>
        </p:pic>
        <p:sp>
          <p:nvSpPr>
            <p:cNvPr id="17" name="object 4">
              <a:extLst>
                <a:ext uri="{FF2B5EF4-FFF2-40B4-BE49-F238E27FC236}">
                  <a16:creationId xmlns:a16="http://schemas.microsoft.com/office/drawing/2014/main" id="{0EF85A82-96FE-6C0B-586F-D2CDA675C22F}"/>
                </a:ext>
              </a:extLst>
            </p:cNvPr>
            <p:cNvSpPr/>
            <p:nvPr/>
          </p:nvSpPr>
          <p:spPr>
            <a:xfrm>
              <a:off x="1909445" y="668845"/>
              <a:ext cx="8373745" cy="5520690"/>
            </a:xfrm>
            <a:custGeom>
              <a:avLst/>
              <a:gdLst/>
              <a:ahLst/>
              <a:cxnLst/>
              <a:rect l="l" t="t" r="r" b="b"/>
              <a:pathLst>
                <a:path w="8373745" h="5520690">
                  <a:moveTo>
                    <a:pt x="0" y="5520309"/>
                  </a:moveTo>
                  <a:lnTo>
                    <a:pt x="8373236" y="5520309"/>
                  </a:lnTo>
                  <a:lnTo>
                    <a:pt x="8373236" y="0"/>
                  </a:lnTo>
                  <a:lnTo>
                    <a:pt x="0" y="0"/>
                  </a:lnTo>
                  <a:lnTo>
                    <a:pt x="0" y="5520309"/>
                  </a:lnTo>
                  <a:close/>
                </a:path>
              </a:pathLst>
            </a:custGeom>
            <a:ln w="9525">
              <a:solidFill>
                <a:srgbClr val="EE8B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5">
            <a:extLst>
              <a:ext uri="{FF2B5EF4-FFF2-40B4-BE49-F238E27FC236}">
                <a16:creationId xmlns:a16="http://schemas.microsoft.com/office/drawing/2014/main" id="{A617D601-CC74-2677-B457-D2FC97B95AAE}"/>
              </a:ext>
            </a:extLst>
          </p:cNvPr>
          <p:cNvSpPr txBox="1"/>
          <p:nvPr/>
        </p:nvSpPr>
        <p:spPr>
          <a:xfrm>
            <a:off x="2263139" y="1697735"/>
            <a:ext cx="546100" cy="5245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4130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90"/>
              </a:spcBef>
            </a:pPr>
            <a:r>
              <a:rPr sz="2800" spc="-50" dirty="0">
                <a:latin typeface="Arial Black"/>
                <a:cs typeface="Arial Black"/>
              </a:rPr>
              <a:t>1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id="{18ABE751-5D13-C072-AD0C-3308CF7F724F}"/>
              </a:ext>
            </a:extLst>
          </p:cNvPr>
          <p:cNvSpPr txBox="1"/>
          <p:nvPr/>
        </p:nvSpPr>
        <p:spPr>
          <a:xfrm>
            <a:off x="9456419" y="1697735"/>
            <a:ext cx="546100" cy="5245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4130" rIns="0" bIns="0" rtlCol="0">
            <a:spAutoFit/>
          </a:bodyPr>
          <a:lstStyle/>
          <a:p>
            <a:pPr marL="154305">
              <a:lnSpc>
                <a:spcPct val="100000"/>
              </a:lnSpc>
              <a:spcBef>
                <a:spcPts val="190"/>
              </a:spcBef>
            </a:pPr>
            <a:r>
              <a:rPr sz="2800" spc="-50" dirty="0">
                <a:latin typeface="Arial Black"/>
                <a:cs typeface="Arial Black"/>
              </a:rPr>
              <a:t>2</a:t>
            </a:r>
            <a:endParaRPr sz="2800">
              <a:latin typeface="Arial Black"/>
              <a:cs typeface="Arial Black"/>
            </a:endParaRPr>
          </a:p>
        </p:txBody>
      </p:sp>
      <p:sp>
        <p:nvSpPr>
          <p:cNvPr id="20" name="object 7">
            <a:extLst>
              <a:ext uri="{FF2B5EF4-FFF2-40B4-BE49-F238E27FC236}">
                <a16:creationId xmlns:a16="http://schemas.microsoft.com/office/drawing/2014/main" id="{37DC7DED-EC8C-F78C-02C3-7FFDDFEEEF59}"/>
              </a:ext>
            </a:extLst>
          </p:cNvPr>
          <p:cNvSpPr txBox="1"/>
          <p:nvPr/>
        </p:nvSpPr>
        <p:spPr>
          <a:xfrm>
            <a:off x="2263139" y="4898135"/>
            <a:ext cx="546100" cy="5232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4765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95"/>
              </a:spcBef>
            </a:pPr>
            <a:r>
              <a:rPr sz="2800" spc="-50" dirty="0">
                <a:latin typeface="Arial Black"/>
                <a:cs typeface="Arial Black"/>
              </a:rPr>
              <a:t>3</a:t>
            </a:r>
            <a:endParaRPr sz="2800" dirty="0">
              <a:latin typeface="Arial Black"/>
              <a:cs typeface="Arial Black"/>
            </a:endParaRPr>
          </a:p>
        </p:txBody>
      </p:sp>
      <p:sp>
        <p:nvSpPr>
          <p:cNvPr id="21" name="object 8">
            <a:extLst>
              <a:ext uri="{FF2B5EF4-FFF2-40B4-BE49-F238E27FC236}">
                <a16:creationId xmlns:a16="http://schemas.microsoft.com/office/drawing/2014/main" id="{DD131102-FF00-D43E-F83D-C4762B7F5587}"/>
              </a:ext>
            </a:extLst>
          </p:cNvPr>
          <p:cNvSpPr txBox="1"/>
          <p:nvPr/>
        </p:nvSpPr>
        <p:spPr>
          <a:xfrm>
            <a:off x="9464040" y="4898135"/>
            <a:ext cx="544195" cy="5232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24765" rIns="0" bIns="0" rtlCol="0">
            <a:spAutoFit/>
          </a:bodyPr>
          <a:lstStyle/>
          <a:p>
            <a:pPr marL="153035">
              <a:lnSpc>
                <a:spcPct val="100000"/>
              </a:lnSpc>
              <a:spcBef>
                <a:spcPts val="195"/>
              </a:spcBef>
            </a:pPr>
            <a:r>
              <a:rPr sz="2800" spc="-50" dirty="0">
                <a:latin typeface="Arial Black"/>
                <a:cs typeface="Arial Black"/>
              </a:rPr>
              <a:t>4</a:t>
            </a:r>
            <a:endParaRPr sz="2800">
              <a:latin typeface="Arial Black"/>
              <a:cs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363356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6EB13DF-EF81-803C-8F8F-56E57F9E6D70}"/>
              </a:ext>
            </a:extLst>
          </p:cNvPr>
          <p:cNvSpPr/>
          <p:nvPr/>
        </p:nvSpPr>
        <p:spPr>
          <a:xfrm>
            <a:off x="1395983" y="2421635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875">
            <a:solidFill>
              <a:srgbClr val="D247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9BA1F28C-A902-8653-6CA5-DAB987123799}"/>
              </a:ext>
            </a:extLst>
          </p:cNvPr>
          <p:cNvSpPr txBox="1"/>
          <p:nvPr/>
        </p:nvSpPr>
        <p:spPr>
          <a:xfrm>
            <a:off x="1078788" y="2477146"/>
            <a:ext cx="10036175" cy="3580467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527685" indent="-514984">
              <a:lnSpc>
                <a:spcPct val="100000"/>
              </a:lnSpc>
              <a:spcBef>
                <a:spcPts val="440"/>
              </a:spcBef>
              <a:buClr>
                <a:srgbClr val="D24717"/>
              </a:buClr>
              <a:buSzPct val="114285"/>
              <a:buAutoNum type="arabicPeriod"/>
              <a:tabLst>
                <a:tab pos="527685" algn="l"/>
              </a:tabLst>
            </a:pPr>
            <a:r>
              <a:rPr sz="2800" spc="-70" dirty="0">
                <a:solidFill>
                  <a:srgbClr val="252525"/>
                </a:solidFill>
                <a:latin typeface="+mj-lt"/>
                <a:cs typeface="Times New Roman"/>
              </a:rPr>
              <a:t>Parlare</a:t>
            </a:r>
            <a:r>
              <a:rPr sz="2800" spc="-9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con</a:t>
            </a:r>
            <a:r>
              <a:rPr sz="2800" spc="-9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+mj-lt"/>
                <a:cs typeface="Times New Roman"/>
              </a:rPr>
              <a:t>la</a:t>
            </a:r>
            <a:r>
              <a:rPr sz="2800" spc="-9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55" dirty="0" err="1">
                <a:solidFill>
                  <a:srgbClr val="252525"/>
                </a:solidFill>
                <a:latin typeface="+mj-lt"/>
                <a:cs typeface="Times New Roman"/>
              </a:rPr>
              <a:t>vittima</a:t>
            </a:r>
            <a:r>
              <a:rPr lang="it-IT" sz="2800" spc="-55" dirty="0">
                <a:solidFill>
                  <a:srgbClr val="252525"/>
                </a:solidFill>
                <a:latin typeface="+mj-lt"/>
                <a:cs typeface="Times New Roman"/>
              </a:rPr>
              <a:t> e/o i genitori:</a:t>
            </a:r>
            <a:r>
              <a:rPr sz="2800" spc="-8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65" dirty="0" err="1">
                <a:solidFill>
                  <a:srgbClr val="252525"/>
                </a:solidFill>
                <a:latin typeface="+mj-lt"/>
                <a:cs typeface="Times New Roman"/>
              </a:rPr>
              <a:t>rassicurar</a:t>
            </a:r>
            <a:r>
              <a:rPr lang="it-IT" sz="2800" spc="-65" dirty="0">
                <a:solidFill>
                  <a:srgbClr val="252525"/>
                </a:solidFill>
                <a:latin typeface="+mj-lt"/>
                <a:cs typeface="Times New Roman"/>
              </a:rPr>
              <a:t>e, </a:t>
            </a:r>
            <a:r>
              <a:rPr sz="2800" spc="-70" dirty="0" err="1">
                <a:solidFill>
                  <a:srgbClr val="252525"/>
                </a:solidFill>
                <a:latin typeface="+mj-lt"/>
                <a:cs typeface="Times New Roman"/>
              </a:rPr>
              <a:t>raccogliere</a:t>
            </a:r>
            <a:r>
              <a:rPr sz="2800" spc="-9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+mj-lt"/>
                <a:cs typeface="Times New Roman"/>
              </a:rPr>
              <a:t>le</a:t>
            </a:r>
            <a:r>
              <a:rPr sz="2800" spc="-9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+mj-lt"/>
                <a:cs typeface="Times New Roman"/>
              </a:rPr>
              <a:t>prime</a:t>
            </a:r>
            <a:r>
              <a:rPr sz="2800" spc="-10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informazioni</a:t>
            </a:r>
            <a:endParaRPr sz="2800" dirty="0">
              <a:latin typeface="+mj-lt"/>
              <a:cs typeface="Times New Roman"/>
            </a:endParaRPr>
          </a:p>
          <a:p>
            <a:pPr marL="527685" marR="5715" indent="-515620">
              <a:lnSpc>
                <a:spcPts val="3360"/>
              </a:lnSpc>
              <a:spcBef>
                <a:spcPts val="1305"/>
              </a:spcBef>
              <a:buClr>
                <a:srgbClr val="D24717"/>
              </a:buClr>
              <a:buSzPct val="114285"/>
              <a:buAutoNum type="arabicPeriod"/>
              <a:tabLst>
                <a:tab pos="527685" algn="l"/>
              </a:tabLst>
            </a:pPr>
            <a:r>
              <a:rPr sz="2800" spc="-85" dirty="0">
                <a:solidFill>
                  <a:srgbClr val="252525"/>
                </a:solidFill>
                <a:latin typeface="+mj-lt"/>
                <a:cs typeface="Times New Roman"/>
              </a:rPr>
              <a:t>Avvisare</a:t>
            </a:r>
            <a:r>
              <a:rPr sz="2800" spc="-4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il</a:t>
            </a:r>
            <a:r>
              <a:rPr sz="2800" spc="-5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più</a:t>
            </a:r>
            <a:r>
              <a:rPr sz="2800" spc="-6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presto</a:t>
            </a:r>
            <a:r>
              <a:rPr sz="2800" spc="-45" dirty="0">
                <a:solidFill>
                  <a:srgbClr val="252525"/>
                </a:solidFill>
                <a:latin typeface="+mj-lt"/>
                <a:cs typeface="Times New Roman"/>
              </a:rPr>
              <a:t> possibile</a:t>
            </a:r>
            <a:r>
              <a:rPr sz="2800" spc="-7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il</a:t>
            </a:r>
            <a:r>
              <a:rPr sz="2800" spc="-5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Dirigente</a:t>
            </a:r>
            <a:r>
              <a:rPr sz="2800" spc="-6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50" dirty="0">
                <a:solidFill>
                  <a:srgbClr val="252525"/>
                </a:solidFill>
                <a:latin typeface="+mj-lt"/>
                <a:cs typeface="Times New Roman"/>
              </a:rPr>
              <a:t>scolastico</a:t>
            </a:r>
            <a:r>
              <a:rPr sz="2800" spc="-6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e</a:t>
            </a:r>
            <a:r>
              <a:rPr sz="2800" spc="-6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i</a:t>
            </a:r>
            <a:r>
              <a:rPr sz="2800" spc="-60" dirty="0">
                <a:solidFill>
                  <a:srgbClr val="252525"/>
                </a:solidFill>
                <a:latin typeface="+mj-lt"/>
                <a:cs typeface="Times New Roman"/>
              </a:rPr>
              <a:t> colleghi</a:t>
            </a:r>
            <a:r>
              <a:rPr sz="2800" spc="-6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+mj-lt"/>
                <a:cs typeface="Times New Roman"/>
              </a:rPr>
              <a:t>del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team</a:t>
            </a:r>
            <a:r>
              <a:rPr sz="2800" spc="-16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docente/consiglio</a:t>
            </a:r>
            <a:r>
              <a:rPr sz="2800" spc="-14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di</a:t>
            </a:r>
            <a:r>
              <a:rPr sz="2800" spc="-13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+mj-lt"/>
                <a:cs typeface="Times New Roman"/>
              </a:rPr>
              <a:t>classe</a:t>
            </a:r>
            <a:r>
              <a:rPr sz="2800" spc="-9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25" dirty="0">
                <a:solidFill>
                  <a:srgbClr val="252525"/>
                </a:solidFill>
                <a:latin typeface="+mj-lt"/>
                <a:cs typeface="Times New Roman"/>
              </a:rPr>
              <a:t>riferendo</a:t>
            </a:r>
            <a:r>
              <a:rPr sz="2800" spc="-12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quanto</a:t>
            </a:r>
            <a:r>
              <a:rPr sz="2800" spc="-11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accaduto</a:t>
            </a:r>
            <a:endParaRPr sz="2800" dirty="0">
              <a:latin typeface="+mj-lt"/>
              <a:cs typeface="Times New Roman"/>
            </a:endParaRPr>
          </a:p>
          <a:p>
            <a:pPr marL="527685" marR="5080" indent="-515620">
              <a:lnSpc>
                <a:spcPts val="3360"/>
              </a:lnSpc>
              <a:spcBef>
                <a:spcPts val="1270"/>
              </a:spcBef>
              <a:buClr>
                <a:srgbClr val="D24717"/>
              </a:buClr>
              <a:buSzPct val="114285"/>
              <a:buAutoNum type="arabicPeriod"/>
              <a:tabLst>
                <a:tab pos="527685" algn="l"/>
              </a:tabLst>
            </a:pPr>
            <a:r>
              <a:rPr sz="2800" spc="-45" dirty="0">
                <a:solidFill>
                  <a:srgbClr val="252525"/>
                </a:solidFill>
                <a:latin typeface="+mj-lt"/>
                <a:cs typeface="Times New Roman"/>
              </a:rPr>
              <a:t>Compilare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45" dirty="0">
                <a:solidFill>
                  <a:srgbClr val="252525"/>
                </a:solidFill>
                <a:latin typeface="+mj-lt"/>
                <a:cs typeface="Times New Roman"/>
              </a:rPr>
              <a:t>la</a:t>
            </a:r>
            <a:r>
              <a:rPr sz="2800" spc="-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b="1" dirty="0">
                <a:solidFill>
                  <a:srgbClr val="252525"/>
                </a:solidFill>
                <a:latin typeface="+mj-lt"/>
                <a:cs typeface="Times New Roman"/>
              </a:rPr>
              <a:t>scheda</a:t>
            </a:r>
            <a:r>
              <a:rPr sz="2800" b="1" spc="1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b="1" dirty="0">
                <a:solidFill>
                  <a:srgbClr val="252525"/>
                </a:solidFill>
                <a:latin typeface="+mj-lt"/>
                <a:cs typeface="Times New Roman"/>
              </a:rPr>
              <a:t>di</a:t>
            </a:r>
            <a:r>
              <a:rPr sz="2800" b="1" spc="-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b="1" dirty="0">
                <a:solidFill>
                  <a:srgbClr val="252525"/>
                </a:solidFill>
                <a:latin typeface="+mj-lt"/>
                <a:cs typeface="Times New Roman"/>
              </a:rPr>
              <a:t>segnalazione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e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85" dirty="0">
                <a:solidFill>
                  <a:srgbClr val="252525"/>
                </a:solidFill>
                <a:latin typeface="+mj-lt"/>
                <a:cs typeface="Times New Roman"/>
              </a:rPr>
              <a:t>inviarla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+mj-lt"/>
                <a:cs typeface="Times New Roman"/>
              </a:rPr>
              <a:t>(cartacea</a:t>
            </a:r>
            <a:r>
              <a:rPr sz="2800" spc="1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o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80" dirty="0">
                <a:solidFill>
                  <a:srgbClr val="252525"/>
                </a:solidFill>
                <a:latin typeface="+mj-lt"/>
                <a:cs typeface="Times New Roman"/>
              </a:rPr>
              <a:t>via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55" dirty="0">
                <a:solidFill>
                  <a:srgbClr val="252525"/>
                </a:solidFill>
                <a:latin typeface="+mj-lt"/>
                <a:cs typeface="Times New Roman"/>
              </a:rPr>
              <a:t>mail) </a:t>
            </a:r>
            <a:r>
              <a:rPr sz="2800" spc="-85" dirty="0">
                <a:solidFill>
                  <a:srgbClr val="252525"/>
                </a:solidFill>
                <a:latin typeface="+mj-lt"/>
                <a:cs typeface="Times New Roman"/>
              </a:rPr>
              <a:t>al</a:t>
            </a:r>
            <a:r>
              <a:rPr sz="2800" spc="-9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Dirigente/Team</a:t>
            </a:r>
            <a:r>
              <a:rPr sz="2800" spc="-120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60" dirty="0">
                <a:solidFill>
                  <a:srgbClr val="252525"/>
                </a:solidFill>
                <a:latin typeface="+mj-lt"/>
                <a:cs typeface="Times New Roman"/>
              </a:rPr>
              <a:t>Antibullismo</a:t>
            </a:r>
            <a:r>
              <a:rPr sz="2800" spc="-8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dirty="0">
                <a:solidFill>
                  <a:srgbClr val="252525"/>
                </a:solidFill>
                <a:latin typeface="+mj-lt"/>
                <a:cs typeface="Times New Roman"/>
              </a:rPr>
              <a:t>in</a:t>
            </a:r>
            <a:r>
              <a:rPr sz="2800" spc="-10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tempi</a:t>
            </a:r>
            <a:r>
              <a:rPr sz="2800" spc="-105" dirty="0">
                <a:solidFill>
                  <a:srgbClr val="252525"/>
                </a:solidFill>
                <a:latin typeface="+mj-lt"/>
                <a:cs typeface="Times New Roman"/>
              </a:rPr>
              <a:t> 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rapidi</a:t>
            </a:r>
            <a:endParaRPr sz="2800" dirty="0">
              <a:latin typeface="+mj-lt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160"/>
              </a:spcBef>
            </a:pPr>
            <a:r>
              <a:rPr sz="28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Non</a:t>
            </a:r>
            <a:r>
              <a:rPr sz="2800" u="sng" spc="-7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spc="-2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intraprendere</a:t>
            </a:r>
            <a:r>
              <a:rPr sz="2800" u="sng" spc="-8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spc="-3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altre</a:t>
            </a:r>
            <a:r>
              <a:rPr sz="2800" u="sng" spc="-7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spc="-6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azioni,</a:t>
            </a:r>
            <a:r>
              <a:rPr sz="2800" u="sng" spc="-7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né</a:t>
            </a:r>
            <a:r>
              <a:rPr sz="2800" u="sng" spc="-7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da</a:t>
            </a:r>
            <a:r>
              <a:rPr sz="2800" u="sng" spc="-6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spc="-6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soli</a:t>
            </a:r>
            <a:r>
              <a:rPr sz="2800" u="sng" spc="-7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né</a:t>
            </a:r>
            <a:r>
              <a:rPr sz="2800" u="sng" spc="-7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con</a:t>
            </a:r>
            <a:r>
              <a:rPr sz="2800" u="sng" spc="-65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i</a:t>
            </a:r>
            <a:r>
              <a:rPr sz="2800" u="sng" spc="-7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 </a:t>
            </a:r>
            <a:r>
              <a:rPr sz="2800" u="sng" spc="-10" dirty="0">
                <a:solidFill>
                  <a:srgbClr val="252525"/>
                </a:solidFill>
                <a:uFill>
                  <a:solidFill>
                    <a:srgbClr val="252525"/>
                  </a:solidFill>
                </a:uFill>
                <a:latin typeface="+mj-lt"/>
                <a:cs typeface="Times New Roman"/>
              </a:rPr>
              <a:t>colleghi</a:t>
            </a:r>
            <a:r>
              <a:rPr sz="2800" spc="-10" dirty="0">
                <a:solidFill>
                  <a:srgbClr val="252525"/>
                </a:solidFill>
                <a:latin typeface="+mj-lt"/>
                <a:cs typeface="Times New Roman"/>
              </a:rPr>
              <a:t>.</a:t>
            </a:r>
            <a:endParaRPr sz="2800" dirty="0">
              <a:latin typeface="+mj-lt"/>
              <a:cs typeface="Times New Roman"/>
            </a:endParaRPr>
          </a:p>
        </p:txBody>
      </p:sp>
      <p:pic>
        <p:nvPicPr>
          <p:cNvPr id="5" name="object 5">
            <a:extLst>
              <a:ext uri="{FF2B5EF4-FFF2-40B4-BE49-F238E27FC236}">
                <a16:creationId xmlns:a16="http://schemas.microsoft.com/office/drawing/2014/main" id="{C75BC7AC-B1AB-6D1C-4102-B8767C04BDDC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75547" y="839724"/>
            <a:ext cx="2321052" cy="172516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6D3082-7F9B-C645-1DAA-D83F661E94DE}"/>
              </a:ext>
            </a:extLst>
          </p:cNvPr>
          <p:cNvSpPr txBox="1"/>
          <p:nvPr/>
        </p:nvSpPr>
        <p:spPr>
          <a:xfrm>
            <a:off x="1083868" y="1216014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spc="-10" dirty="0">
                <a:solidFill>
                  <a:schemeClr val="tx1"/>
                </a:solidFill>
                <a:latin typeface="+mj-lt"/>
              </a:rPr>
              <a:t>FASE 1- </a:t>
            </a:r>
            <a:r>
              <a:rPr lang="it-IT" sz="3200" b="1" spc="-10" dirty="0">
                <a:latin typeface="+mj-lt"/>
              </a:rPr>
              <a:t>Prima segnalazione</a:t>
            </a:r>
          </a:p>
          <a:p>
            <a:pPr algn="ctr"/>
            <a:r>
              <a:rPr lang="it-IT" sz="3200" spc="-10" dirty="0">
                <a:latin typeface="+mj-lt"/>
              </a:rPr>
              <a:t>Segnalazione di un caso: che fare?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583312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95983" y="2421635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271" y="0"/>
                </a:lnTo>
              </a:path>
            </a:pathLst>
          </a:custGeom>
          <a:ln w="15875">
            <a:solidFill>
              <a:srgbClr val="D2471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842516" y="1944623"/>
            <a:ext cx="3618229" cy="4348480"/>
            <a:chOff x="1842516" y="1944623"/>
            <a:chExt cx="3618229" cy="43484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42516" y="1944623"/>
              <a:ext cx="3617976" cy="43479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35683" y="2138171"/>
              <a:ext cx="3244849" cy="3974287"/>
            </a:xfrm>
            <a:prstGeom prst="rect">
              <a:avLst/>
            </a:prstGeom>
          </p:spPr>
        </p:pic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34C4A69B-DD37-557F-7651-410A38C75AAE}"/>
              </a:ext>
            </a:extLst>
          </p:cNvPr>
          <p:cNvSpPr txBox="1"/>
          <p:nvPr/>
        </p:nvSpPr>
        <p:spPr>
          <a:xfrm>
            <a:off x="5478779" y="2510456"/>
            <a:ext cx="6096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 prima fase comporta la segnalazione di un presunto caso di bullismo e la presa in carico della situazione. È fondamentale che il Dirigente, il Referente di plesso e il Team raccolgano una chiara documentazione sui fatti accaduti, su chi è stato coinvolto, dove si sono svolti i fatti, in quali situazioni, con che frequenza etc., in modo tale da acquisire dati oggettivi. </a:t>
            </a: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La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scheda di prima segnalazione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è allegata a questo protocollo e può essere compilata da: vittima, compagni, testimoni, insegnanti della classe o dell’istituto, personale ATA, dirigente scolastico, familiari della vittima o del bullo. </a:t>
            </a:r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Il Dirigente scolastico provvederà ad inoltrare il documento al Referente bullismo/cyberbullismo che contatterà e convocherà il Team. </a:t>
            </a:r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04F85CC6-2EFF-A1C9-2DE0-E5ED5117F690}"/>
              </a:ext>
            </a:extLst>
          </p:cNvPr>
          <p:cNvSpPr txBox="1"/>
          <p:nvPr/>
        </p:nvSpPr>
        <p:spPr>
          <a:xfrm>
            <a:off x="1508632" y="880816"/>
            <a:ext cx="75438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spc="-10" dirty="0">
                <a:solidFill>
                  <a:schemeClr val="tx1"/>
                </a:solidFill>
                <a:latin typeface="+mj-lt"/>
              </a:rPr>
              <a:t>FASE 1- </a:t>
            </a:r>
            <a:r>
              <a:rPr lang="it-IT" sz="3200" b="1" spc="-10" dirty="0">
                <a:latin typeface="+mj-lt"/>
              </a:rPr>
              <a:t>Prima segnalazione</a:t>
            </a:r>
          </a:p>
          <a:p>
            <a:pPr algn="ctr"/>
            <a:r>
              <a:rPr lang="it-IT" sz="3200" spc="-10" dirty="0">
                <a:latin typeface="+mj-lt"/>
              </a:rPr>
              <a:t>La scheda di prima segnalazione</a:t>
            </a:r>
            <a:endParaRPr lang="it-IT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12">
            <a:extLst>
              <a:ext uri="{FF2B5EF4-FFF2-40B4-BE49-F238E27FC236}">
                <a16:creationId xmlns:a16="http://schemas.microsoft.com/office/drawing/2014/main" id="{828D1E49-2A21-4A83-A0E0-FB1597B4B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14">
            <a:extLst>
              <a:ext uri="{FF2B5EF4-FFF2-40B4-BE49-F238E27FC236}">
                <a16:creationId xmlns:a16="http://schemas.microsoft.com/office/drawing/2014/main" id="{088B852E-5494-418B-A833-75CF016A9E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DF31E3C1-1A46-4329-9F80-B576692FEE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294B4592-99CA-47B1-816F-CE2D44F65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7">
              <a:extLst>
                <a:ext uri="{FF2B5EF4-FFF2-40B4-BE49-F238E27FC236}">
                  <a16:creationId xmlns:a16="http://schemas.microsoft.com/office/drawing/2014/main" id="{BF690E4C-72F8-4AC5-AF99-562763CC67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8">
              <a:extLst>
                <a:ext uri="{FF2B5EF4-FFF2-40B4-BE49-F238E27FC236}">
                  <a16:creationId xmlns:a16="http://schemas.microsoft.com/office/drawing/2014/main" id="{F834CDD4-CAB8-4ACC-9AAC-5399C743DE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9">
              <a:extLst>
                <a:ext uri="{FF2B5EF4-FFF2-40B4-BE49-F238E27FC236}">
                  <a16:creationId xmlns:a16="http://schemas.microsoft.com/office/drawing/2014/main" id="{1AEB045A-6821-475B-A28E-047437ABEF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0">
              <a:extLst>
                <a:ext uri="{FF2B5EF4-FFF2-40B4-BE49-F238E27FC236}">
                  <a16:creationId xmlns:a16="http://schemas.microsoft.com/office/drawing/2014/main" id="{D9B790C0-3D34-4626-BAFB-6EB473F40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1">
              <a:extLst>
                <a:ext uri="{FF2B5EF4-FFF2-40B4-BE49-F238E27FC236}">
                  <a16:creationId xmlns:a16="http://schemas.microsoft.com/office/drawing/2014/main" id="{EDA4D87F-91A4-4628-9A6E-F01820A7EE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2">
              <a:extLst>
                <a:ext uri="{FF2B5EF4-FFF2-40B4-BE49-F238E27FC236}">
                  <a16:creationId xmlns:a16="http://schemas.microsoft.com/office/drawing/2014/main" id="{045DAB88-124C-459C-A889-DAE9C9BE28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3">
              <a:extLst>
                <a:ext uri="{FF2B5EF4-FFF2-40B4-BE49-F238E27FC236}">
                  <a16:creationId xmlns:a16="http://schemas.microsoft.com/office/drawing/2014/main" id="{85D44010-1DAA-4CAC-B83F-7E3E8C455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4">
              <a:extLst>
                <a:ext uri="{FF2B5EF4-FFF2-40B4-BE49-F238E27FC236}">
                  <a16:creationId xmlns:a16="http://schemas.microsoft.com/office/drawing/2014/main" id="{E8C01D66-5C93-4A2E-AA74-DE97574EA4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5">
              <a:extLst>
                <a:ext uri="{FF2B5EF4-FFF2-40B4-BE49-F238E27FC236}">
                  <a16:creationId xmlns:a16="http://schemas.microsoft.com/office/drawing/2014/main" id="{E2E1A6E1-6C4A-47D3-81E2-9F8624F1BB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6">
              <a:extLst>
                <a:ext uri="{FF2B5EF4-FFF2-40B4-BE49-F238E27FC236}">
                  <a16:creationId xmlns:a16="http://schemas.microsoft.com/office/drawing/2014/main" id="{3E849CB5-4526-49DC-B77B-A20FDB7FFD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7">
              <a:extLst>
                <a:ext uri="{FF2B5EF4-FFF2-40B4-BE49-F238E27FC236}">
                  <a16:creationId xmlns:a16="http://schemas.microsoft.com/office/drawing/2014/main" id="{5A18C8A4-FB2A-44C1-93D3-26C6DDFE0C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8">
              <a:extLst>
                <a:ext uri="{FF2B5EF4-FFF2-40B4-BE49-F238E27FC236}">
                  <a16:creationId xmlns:a16="http://schemas.microsoft.com/office/drawing/2014/main" id="{85D014FD-8C5A-4071-B19E-4910AAB6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A37D7262-3596-4026-9AD4-E94332E526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0">
              <a:extLst>
                <a:ext uri="{FF2B5EF4-FFF2-40B4-BE49-F238E27FC236}">
                  <a16:creationId xmlns:a16="http://schemas.microsoft.com/office/drawing/2014/main" id="{187E37E0-AAC3-4B33-AF36-334ACCBD33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1">
              <a:extLst>
                <a:ext uri="{FF2B5EF4-FFF2-40B4-BE49-F238E27FC236}">
                  <a16:creationId xmlns:a16="http://schemas.microsoft.com/office/drawing/2014/main" id="{409758BB-8A0E-4BEB-BC0C-F410AD98CD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2">
              <a:extLst>
                <a:ext uri="{FF2B5EF4-FFF2-40B4-BE49-F238E27FC236}">
                  <a16:creationId xmlns:a16="http://schemas.microsoft.com/office/drawing/2014/main" id="{97C4EFE2-9D25-4978-BD9A-873B492702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">
              <a:extLst>
                <a:ext uri="{FF2B5EF4-FFF2-40B4-BE49-F238E27FC236}">
                  <a16:creationId xmlns:a16="http://schemas.microsoft.com/office/drawing/2014/main" id="{9CCAF82A-A0E0-4B55-A97B-EFFAE79AF7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4">
              <a:extLst>
                <a:ext uri="{FF2B5EF4-FFF2-40B4-BE49-F238E27FC236}">
                  <a16:creationId xmlns:a16="http://schemas.microsoft.com/office/drawing/2014/main" id="{4F800DD8-3954-4F73-8807-16F1CFAC1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5">
              <a:extLst>
                <a:ext uri="{FF2B5EF4-FFF2-40B4-BE49-F238E27FC236}">
                  <a16:creationId xmlns:a16="http://schemas.microsoft.com/office/drawing/2014/main" id="{84E1C91A-4B06-4852-918C-6380FA986B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4211851-BBE2-CD20-D52D-ACADCA75C4C7}"/>
              </a:ext>
            </a:extLst>
          </p:cNvPr>
          <p:cNvSpPr txBox="1"/>
          <p:nvPr/>
        </p:nvSpPr>
        <p:spPr>
          <a:xfrm>
            <a:off x="1917701" y="1091439"/>
            <a:ext cx="8742362" cy="880873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 fontScale="92500" lnSpcReduction="20000"/>
          </a:bodyPr>
          <a:lstStyle/>
          <a:p>
            <a:pPr algn="ct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spc="-15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FASE 2- VALUTAZIONE APPROFONDITA</a:t>
            </a:r>
          </a:p>
        </p:txBody>
      </p:sp>
      <p:sp>
        <p:nvSpPr>
          <p:cNvPr id="63" name="Rectangle 37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030" y="2250281"/>
            <a:ext cx="4959318" cy="3678237"/>
          </a:xfrm>
          <a:prstGeom prst="rect">
            <a:avLst/>
          </a:prstGeom>
          <a:solidFill>
            <a:schemeClr val="bg1"/>
          </a:solidFill>
          <a:ln w="19050">
            <a:solidFill>
              <a:srgbClr val="F9FF4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rcRect r="1" b="7699"/>
          <a:stretch>
            <a:fillRect/>
          </a:stretch>
        </p:blipFill>
        <p:spPr>
          <a:xfrm>
            <a:off x="1103257" y="2416047"/>
            <a:ext cx="4626864" cy="3346704"/>
          </a:xfrm>
          <a:prstGeom prst="rect">
            <a:avLst/>
          </a:prstGeom>
          <a:ln w="12700">
            <a:noFill/>
          </a:ln>
        </p:spPr>
      </p:pic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6380703" y="2228850"/>
            <a:ext cx="5028928" cy="3699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>
              <a:lnSpc>
                <a:spcPct val="110000"/>
              </a:lnSpc>
              <a:spcBef>
                <a:spcPts val="105"/>
              </a:spcBef>
              <a:buClr>
                <a:srgbClr val="F9FF40"/>
              </a:buClr>
            </a:pPr>
            <a:endParaRPr lang="en-US" sz="1500" dirty="0"/>
          </a:p>
          <a:p>
            <a:pPr marL="0">
              <a:lnSpc>
                <a:spcPct val="110000"/>
              </a:lnSpc>
              <a:spcBef>
                <a:spcPts val="105"/>
              </a:spcBef>
              <a:buClr>
                <a:srgbClr val="F9FF40"/>
              </a:buClr>
            </a:pPr>
            <a:endParaRPr lang="en-US" sz="1500" dirty="0"/>
          </a:p>
          <a:p>
            <a:pPr marL="0" indent="0">
              <a:lnSpc>
                <a:spcPct val="110000"/>
              </a:lnSpc>
              <a:spcBef>
                <a:spcPts val="105"/>
              </a:spcBef>
              <a:buClr>
                <a:srgbClr val="F9FF40"/>
              </a:buClr>
              <a:buNone/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</a:t>
            </a:r>
            <a:r>
              <a:rPr lang="en-US" b="1" spc="-1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</a:t>
            </a:r>
            <a:r>
              <a:rPr lang="en-US" b="1" spc="-12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spc="-1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Antibullismo</a:t>
            </a:r>
            <a:endParaRPr lang="en-US" b="1" spc="-1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buClr>
                <a:srgbClr val="F9FF40"/>
              </a:buClr>
            </a:pPr>
            <a:endParaRPr lang="en-US" spc="-1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43610" marR="123189">
              <a:lnSpc>
                <a:spcPct val="110000"/>
              </a:lnSpc>
              <a:buClr>
                <a:srgbClr val="FF0000"/>
              </a:buClr>
              <a:tabLst>
                <a:tab pos="943610" algn="l"/>
              </a:tabLst>
            </a:pPr>
            <a:r>
              <a:rPr lang="en-US" b="0" spc="-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Riceve</a:t>
            </a:r>
            <a:r>
              <a:rPr lang="en-US" b="0" spc="-7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9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lang="en-US" b="0" spc="-8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spc="-55" dirty="0" err="1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scheda</a:t>
            </a:r>
            <a:r>
              <a:rPr lang="en-US" b="1" u="sng" spc="-120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en-US" b="1" u="sng" spc="-110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spc="-30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</a:t>
            </a:r>
            <a:r>
              <a:rPr lang="en-US" b="1" u="sng" spc="-85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spc="-65" dirty="0" err="1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segnalazione</a:t>
            </a:r>
            <a:r>
              <a:rPr lang="en-US" b="1" spc="-1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="0" spc="-9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2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b="0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confronta</a:t>
            </a:r>
            <a:r>
              <a:rPr lang="en-US" b="0" spc="-1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en-US" b="0" spc="-10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="0" spc="-10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2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docenti</a:t>
            </a:r>
            <a:r>
              <a:rPr lang="en-US" b="0" spc="-1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9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b="0" spc="-8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1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43610" marR="181610">
              <a:lnSpc>
                <a:spcPct val="110000"/>
              </a:lnSpc>
              <a:spcBef>
                <a:spcPts val="1000"/>
              </a:spcBef>
              <a:buClr>
                <a:srgbClr val="FF0000"/>
              </a:buClr>
              <a:tabLst>
                <a:tab pos="943610" algn="l"/>
              </a:tabLst>
            </a:pPr>
            <a:r>
              <a:rPr lang="en-US" b="0" spc="-8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Analizza</a:t>
            </a:r>
            <a:r>
              <a:rPr lang="en-US" b="0" spc="-9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</a:t>
            </a:r>
            <a:r>
              <a:rPr lang="en-US" b="0" spc="-8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4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situazione</a:t>
            </a:r>
            <a:r>
              <a:rPr lang="en-US" b="0" spc="-1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b="0" spc="-5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mediante</a:t>
            </a:r>
            <a:r>
              <a:rPr lang="en-US" b="0" spc="-1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spc="-45" dirty="0" err="1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scheda</a:t>
            </a:r>
            <a:r>
              <a:rPr lang="en-US" b="1" u="sng" spc="-95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spc="-25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  <a:r>
              <a:rPr lang="en-US" b="1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spc="-60" dirty="0" err="1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valutazione</a:t>
            </a:r>
            <a:r>
              <a:rPr lang="en-US" b="1" u="sng" spc="-95" dirty="0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u="sng" spc="-10" dirty="0" err="1">
                <a:uFill>
                  <a:solidFill>
                    <a:srgbClr val="252525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approfondita</a:t>
            </a:r>
            <a:r>
              <a:rPr lang="en-US" b="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943610" marR="5080">
              <a:lnSpc>
                <a:spcPct val="110000"/>
              </a:lnSpc>
              <a:spcBef>
                <a:spcPts val="944"/>
              </a:spcBef>
              <a:buClr>
                <a:srgbClr val="FF0000"/>
              </a:buClr>
              <a:tabLst>
                <a:tab pos="943610" algn="l"/>
              </a:tabLst>
            </a:pPr>
            <a:r>
              <a:rPr lang="en-US" b="0" spc="-4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</a:t>
            </a:r>
            <a:r>
              <a:rPr lang="en-US" b="0" spc="-114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5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en-US" b="0" spc="-114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6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possibili</a:t>
            </a:r>
            <a:r>
              <a:rPr lang="en-US" b="0" spc="-1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4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azioni</a:t>
            </a:r>
            <a:r>
              <a:rPr lang="en-US" b="0" spc="-1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2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 </a:t>
            </a:r>
            <a:r>
              <a:rPr lang="en-US" b="0" spc="-3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intraprendere</a:t>
            </a:r>
            <a:r>
              <a:rPr lang="en-US" b="0" spc="-1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en-US" b="0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</a:t>
            </a:r>
            <a:r>
              <a:rPr lang="en-US" b="0" spc="-10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5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condivide</a:t>
            </a:r>
            <a:r>
              <a:rPr lang="en-US" b="0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en-US" b="0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b="0" spc="-10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1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docenti</a:t>
            </a:r>
            <a:r>
              <a:rPr lang="en-US" b="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9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della</a:t>
            </a:r>
            <a:r>
              <a:rPr lang="en-US" b="0" spc="-8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9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classe</a:t>
            </a:r>
            <a:r>
              <a:rPr lang="en-US" b="0" spc="-9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b="0" spc="-5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14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</a:t>
            </a:r>
            <a:r>
              <a:rPr lang="en-US" b="0" spc="-3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7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necessario</a:t>
            </a:r>
            <a:r>
              <a:rPr lang="en-US" b="0" spc="-7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b="0" spc="-5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45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</a:t>
            </a:r>
            <a:r>
              <a:rPr lang="en-US" b="0" spc="-6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7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attiva</a:t>
            </a:r>
            <a:r>
              <a:rPr lang="en-US" b="0" spc="-65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lang="en-US" b="0" spc="-6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1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altre</a:t>
            </a:r>
            <a:r>
              <a:rPr lang="en-US" b="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7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figure</a:t>
            </a:r>
            <a:r>
              <a:rPr lang="en-US" b="0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4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lang="en-US" b="0" spc="-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0" spc="-1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territorio</a:t>
            </a:r>
            <a:r>
              <a:rPr lang="en-US" b="0" spc="-1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object 2"/>
          <p:cNvGrpSpPr/>
          <p:nvPr/>
        </p:nvGrpSpPr>
        <p:grpSpPr>
          <a:xfrm>
            <a:off x="380999" y="990600"/>
            <a:ext cx="6931025" cy="4571999"/>
            <a:chOff x="1464562" y="874775"/>
            <a:chExt cx="9634727" cy="54622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rcRect t="14056"/>
            <a:stretch>
              <a:fillRect/>
            </a:stretch>
          </p:blipFill>
          <p:spPr>
            <a:xfrm>
              <a:off x="1464562" y="1629662"/>
              <a:ext cx="9634727" cy="4707383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662427" y="874775"/>
              <a:ext cx="6809740" cy="585470"/>
            </a:xfrm>
            <a:custGeom>
              <a:avLst/>
              <a:gdLst/>
              <a:ahLst/>
              <a:cxnLst/>
              <a:rect l="l" t="t" r="r" b="b"/>
              <a:pathLst>
                <a:path w="6809740" h="585469">
                  <a:moveTo>
                    <a:pt x="6809232" y="0"/>
                  </a:moveTo>
                  <a:lnTo>
                    <a:pt x="0" y="0"/>
                  </a:lnTo>
                  <a:lnTo>
                    <a:pt x="0" y="585215"/>
                  </a:lnTo>
                  <a:lnTo>
                    <a:pt x="6809232" y="585215"/>
                  </a:lnTo>
                  <a:lnTo>
                    <a:pt x="68092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269685" y="674686"/>
            <a:ext cx="4582589" cy="5497513"/>
          </a:xfrm>
          <a:prstGeom prst="rect">
            <a:avLst/>
          </a:prstGeom>
        </p:spPr>
        <p:txBody>
          <a:bodyPr vert="horz" lIns="0" tIns="13335" rIns="0" bIns="0" rtlCol="0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it-IT" sz="2700" spc="-10" dirty="0">
                <a:solidFill>
                  <a:schemeClr val="tx1"/>
                </a:solidFill>
                <a:latin typeface="+mj-lt"/>
              </a:rPr>
              <a:t>FASE 2- VALUTAZIONE APPROFONDITA</a:t>
            </a:r>
            <a:br>
              <a:rPr lang="it-IT" sz="1800" spc="-10" dirty="0">
                <a:solidFill>
                  <a:schemeClr val="tx1"/>
                </a:solidFill>
                <a:latin typeface="+mj-lt"/>
              </a:rPr>
            </a:br>
            <a:br>
              <a:rPr lang="it-IT" sz="1800" spc="-325" dirty="0">
                <a:solidFill>
                  <a:schemeClr val="tx1"/>
                </a:solidFill>
                <a:latin typeface="+mj-lt"/>
              </a:rPr>
            </a:br>
            <a: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 più breve tempo possibile dal momento della ricezione del modulo di segnalazione il Team antibullismo mette a calendario dei colloqui con le persone che ritiene possano contribuire alla valutazione approfondita del presunto caso di bullismo o cyberbullismo. Raccoglie informazioni approfondite sull’accaduto ( tipologia e gravità dei fatti; informazioni su chi è coinvolto e con quale ruolo; livello di sofferenza della presunta vittima; caratteristiche di rischio del presunto bullo). </a:t>
            </a:r>
            <a:b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Vengono informati: </a:t>
            </a:r>
            <a:b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il consiglio di classe; </a:t>
            </a:r>
            <a:b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i genitori; </a:t>
            </a:r>
            <a:b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gli alunni coinvolti; </a:t>
            </a:r>
            <a:b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000" b="0" spc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se necessario le autorità competenti </a:t>
            </a:r>
            <a:br>
              <a:rPr lang="it-IT" b="0" dirty="0"/>
            </a:br>
            <a:endParaRPr lang="it-IT" sz="3100" b="0" spc="-65" dirty="0">
              <a:solidFill>
                <a:schemeClr val="tx1"/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C4610E-9C18-467B-BF10-BE6A974CC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296DF307-344E-4E9B-A7AA-8139E450D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E263CC2D-ACFB-4EB3-ADF9-CD82BC8422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5366E2F-9BA0-485A-B1CA-A5E6E2E37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1803051E-7C26-4F53-8293-B4EAED421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D10888CD-E496-4116-9C45-CF4F17ADE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0A42DA8F-DA3D-43E9-A184-E0F6C133A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473EAD31-7AA3-49B7-ADD6-C13FF0F14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2BBB7CDF-BA2E-451F-9201-CF2B6FEAE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84809EF2-CD0D-4BC3-ABC7-E7E312A1D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11D2D6C5-637B-4AFE-97F4-D4E48A6134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F841B2C5-57F5-4FE6-B4D4-EBB3F3088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B4822A39-2A52-4B2C-9319-BEFC526DB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4E469692-E783-4950-8DEC-3A1FD3978B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012909CD-3254-41E5-B8BB-0F2D7CE0D8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93E7648E-861E-4503-AEDC-56C4EC5072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9C72257-EBD0-4D1C-A32C-D846446872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87BB2CBB-9C22-4E28-AB86-DC92AEE2D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F85B3053-8D9F-410A-80C2-7960DDEA6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8FF5DA7-6E72-41F1-A54C-EAF440A274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899734C-500F-4274-9854-8BFA14A1D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F07BF51-2934-47AD-A415-7400882F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DD6E3DF0-EDC0-458B-9C5B-911814F0A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5D0824B1-47C9-4504-99FB-CB15051979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 useBgFill="1">
        <p:nvSpPr>
          <p:cNvPr id="35" name="Rectangle 34">
            <a:extLst>
              <a:ext uri="{FF2B5EF4-FFF2-40B4-BE49-F238E27FC236}">
                <a16:creationId xmlns:a16="http://schemas.microsoft.com/office/drawing/2014/main" id="{8334A2EF-69D9-41C1-9876-91D7FCF7C3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74C0C03-1202-4DC9-BA33-998DDFB3FB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8" name="Freeform 5">
              <a:extLst>
                <a:ext uri="{FF2B5EF4-FFF2-40B4-BE49-F238E27FC236}">
                  <a16:creationId xmlns:a16="http://schemas.microsoft.com/office/drawing/2014/main" id="{60BF984B-F4C1-4BF0-B296-72CAD881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2E887C16-A8CC-48BD-A34B-69B5D14BE1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7">
              <a:extLst>
                <a:ext uri="{FF2B5EF4-FFF2-40B4-BE49-F238E27FC236}">
                  <a16:creationId xmlns:a16="http://schemas.microsoft.com/office/drawing/2014/main" id="{1194B805-0CE2-4FD6-804E-2771E18BB4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96000EBD-113B-4BB5-94F2-B2C961094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C2C37892-BF6A-4DDB-BAA9-48B6A051E9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B3A53A2B-EB9B-4318-A7F9-E371D211E7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59001F5F-9338-43E1-BB4B-21C681CA2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24781ABE-347F-40E9-9BB2-3E35C8F153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6D8A7767-4D16-4AB7-8277-D66FEC7F74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4">
              <a:extLst>
                <a:ext uri="{FF2B5EF4-FFF2-40B4-BE49-F238E27FC236}">
                  <a16:creationId xmlns:a16="http://schemas.microsoft.com/office/drawing/2014/main" id="{1B7D649D-9559-4E1D-937A-351948350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45AA5D21-8C7B-4C77-815C-C3A8EA0A5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6">
              <a:extLst>
                <a:ext uri="{FF2B5EF4-FFF2-40B4-BE49-F238E27FC236}">
                  <a16:creationId xmlns:a16="http://schemas.microsoft.com/office/drawing/2014/main" id="{D7A46675-AA96-41DB-B9DB-CAA471A20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1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7">
              <a:extLst>
                <a:ext uri="{FF2B5EF4-FFF2-40B4-BE49-F238E27FC236}">
                  <a16:creationId xmlns:a16="http://schemas.microsoft.com/office/drawing/2014/main" id="{82090F8A-ECF2-423C-98D0-8EF2262203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8">
              <a:extLst>
                <a:ext uri="{FF2B5EF4-FFF2-40B4-BE49-F238E27FC236}">
                  <a16:creationId xmlns:a16="http://schemas.microsoft.com/office/drawing/2014/main" id="{EA5DE46B-A4BE-407F-835A-693D3E979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9">
              <a:extLst>
                <a:ext uri="{FF2B5EF4-FFF2-40B4-BE49-F238E27FC236}">
                  <a16:creationId xmlns:a16="http://schemas.microsoft.com/office/drawing/2014/main" id="{429E4297-5489-465D-A6D7-03BD468E05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0">
              <a:extLst>
                <a:ext uri="{FF2B5EF4-FFF2-40B4-BE49-F238E27FC236}">
                  <a16:creationId xmlns:a16="http://schemas.microsoft.com/office/drawing/2014/main" id="{69A4CFA1-B603-453B-AC53-49E8A8DF7E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1">
              <a:extLst>
                <a:ext uri="{FF2B5EF4-FFF2-40B4-BE49-F238E27FC236}">
                  <a16:creationId xmlns:a16="http://schemas.microsoft.com/office/drawing/2014/main" id="{7A997EDF-8927-490B-AD5F-046317B8B2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2">
              <a:extLst>
                <a:ext uri="{FF2B5EF4-FFF2-40B4-BE49-F238E27FC236}">
                  <a16:creationId xmlns:a16="http://schemas.microsoft.com/office/drawing/2014/main" id="{3C91BE84-B1A4-4592-A942-2C72C86DD8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3">
              <a:extLst>
                <a:ext uri="{FF2B5EF4-FFF2-40B4-BE49-F238E27FC236}">
                  <a16:creationId xmlns:a16="http://schemas.microsoft.com/office/drawing/2014/main" id="{A0AAA5CD-6E44-429A-91FA-D650BAF9EE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816DD5A-47B4-80E1-E50E-8799158C0E92}"/>
              </a:ext>
            </a:extLst>
          </p:cNvPr>
          <p:cNvSpPr txBox="1"/>
          <p:nvPr/>
        </p:nvSpPr>
        <p:spPr>
          <a:xfrm>
            <a:off x="7500733" y="713440"/>
            <a:ext cx="4056794" cy="5153960"/>
          </a:xfrm>
          <a:prstGeom prst="rect">
            <a:avLst/>
          </a:prstGeom>
        </p:spPr>
        <p:txBody>
          <a:bodyPr vert="horz" lIns="228600" tIns="228600" rIns="228600" bIns="0" rtlCol="0" anchor="b">
            <a:normAutofit fontScale="55000" lnSpcReduction="20000"/>
          </a:bodyPr>
          <a:lstStyle/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dirty="0">
                <a:latin typeface="+mj-lt"/>
                <a:ea typeface="+mj-ea"/>
                <a:cs typeface="+mj-cs"/>
              </a:rPr>
              <a:t>FASE 3- SCELTA DELL’INTERVENTO E DELLA GESTIONE DEL CASO</a:t>
            </a:r>
          </a:p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Dalla lettura dei dati della scheda di valutazione approfondita è possibile stabilire il livello di rischio e, conseguentemente, il tipo di intervento da fare. </a:t>
            </a:r>
          </a:p>
          <a:p>
            <a:pPr>
              <a:lnSpc>
                <a:spcPct val="120000"/>
              </a:lnSpc>
            </a:pPr>
            <a:endParaRPr lang="it-IT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Se i fatti </a:t>
            </a:r>
            <a:r>
              <a:rPr lang="it-IT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 SONO </a:t>
            </a: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configurabili come bullismo o </a:t>
            </a:r>
            <a:r>
              <a:rPr lang="it-IT" sz="2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cyberbullismo </a:t>
            </a: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non si interverrà in modo specifico, ma si proseguirà con il piano educativo (prevenzione universale). </a:t>
            </a:r>
          </a:p>
          <a:p>
            <a:pPr>
              <a:lnSpc>
                <a:spcPct val="120000"/>
              </a:lnSpc>
            </a:pP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Se i fatti </a:t>
            </a:r>
            <a:r>
              <a:rPr lang="it-IT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 </a:t>
            </a: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confermati da prove oggettive: raccolte le informazioni e valutata la gravità della situazione della vittima, del bullo e del gruppo/contesto il </a:t>
            </a:r>
            <a:r>
              <a:rPr lang="it-IT" sz="23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Team </a:t>
            </a: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deciderà quali azioni intraprendere: </a:t>
            </a:r>
          </a:p>
          <a:p>
            <a:pPr>
              <a:lnSpc>
                <a:spcPct val="120000"/>
              </a:lnSpc>
            </a:pPr>
            <a:endParaRPr lang="it-IT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Sulla base di quanto rilevato: </a:t>
            </a:r>
          </a:p>
          <a:p>
            <a:pPr>
              <a:lnSpc>
                <a:spcPct val="120000"/>
              </a:lnSpc>
            </a:pPr>
            <a:r>
              <a:rPr lang="it-IT" sz="23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 caso in cui i fatti siano confermati, si procede con la convocazione del Consiglio di classe e valutazione del tipo di provvedimento disciplinare, secondo la gravità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3700" spc="-15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C8CA0C52-5ACA-4F17-AA4A-312E0E110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F4FC05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115" y="1752772"/>
            <a:ext cx="5641848" cy="3334355"/>
          </a:xfrm>
          <a:prstGeom prst="rect">
            <a:avLst/>
          </a:prstGeom>
          <a:ln w="12700">
            <a:noFill/>
          </a:ln>
        </p:spPr>
      </p:pic>
      <p:sp>
        <p:nvSpPr>
          <p:cNvPr id="60" name="Isosceles Triangle 39">
            <a:extLst>
              <a:ext uri="{FF2B5EF4-FFF2-40B4-BE49-F238E27FC236}">
                <a16:creationId xmlns:a16="http://schemas.microsoft.com/office/drawing/2014/main" id="{4F37E7FB-7372-47E3-914E-7CF7E94B1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750273" y="3291386"/>
            <a:ext cx="407233" cy="351063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4B129D1-8D01-DCD2-B830-9F08F467F700}"/>
              </a:ext>
            </a:extLst>
          </p:cNvPr>
          <p:cNvSpPr txBox="1"/>
          <p:nvPr/>
        </p:nvSpPr>
        <p:spPr>
          <a:xfrm>
            <a:off x="1970346" y="2048886"/>
            <a:ext cx="107818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r>
              <a:rPr lang="it-IT" sz="1050" dirty="0"/>
              <a:t>antibullismo</a:t>
            </a:r>
            <a:endParaRPr lang="it-IT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5BDA8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rcRect l="5381" r="4839"/>
          <a:stretch>
            <a:fillRect/>
          </a:stretch>
        </p:blipFill>
        <p:spPr>
          <a:xfrm>
            <a:off x="895013" y="1814512"/>
            <a:ext cx="5759787" cy="3367087"/>
          </a:xfrm>
          <a:prstGeom prst="rect">
            <a:avLst/>
          </a:prstGeom>
          <a:ln w="12700">
            <a:noFill/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4DB7432-B2FF-FA75-FF6E-234FDDAD997D}"/>
              </a:ext>
            </a:extLst>
          </p:cNvPr>
          <p:cNvSpPr txBox="1"/>
          <p:nvPr/>
        </p:nvSpPr>
        <p:spPr>
          <a:xfrm>
            <a:off x="6975844" y="1543935"/>
            <a:ext cx="3567418" cy="42021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Clr>
                <a:srgbClr val="5BDA8F"/>
              </a:buClr>
              <a:buSzPct val="110000"/>
            </a:pPr>
            <a:r>
              <a:rPr lang="en-US" sz="2400" b="1" i="0" u="none" strike="noStrike" baseline="0" dirty="0">
                <a:solidFill>
                  <a:srgbClr val="00B050"/>
                </a:solidFill>
                <a:latin typeface="+mj-lt"/>
              </a:rPr>
              <a:t>CODICE VERDE </a:t>
            </a:r>
            <a:r>
              <a:rPr lang="en-US" sz="2400" b="1" i="0" u="none" strike="noStrike" baseline="0" dirty="0">
                <a:latin typeface="+mj-lt"/>
              </a:rPr>
              <a:t>-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LIVELLO DI RISCHIO DI BULLISMO/CYBERBULLISMO E DI  </a:t>
            </a:r>
            <a:r>
              <a:rPr lang="en-US" sz="2400" b="1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VITTIMIZZAZIONE: </a:t>
            </a:r>
          </a:p>
          <a:p>
            <a:pPr defTabSz="914400">
              <a:lnSpc>
                <a:spcPct val="110000"/>
              </a:lnSpc>
              <a:spcAft>
                <a:spcPts val="600"/>
              </a:spcAft>
              <a:buClr>
                <a:srgbClr val="5BDA8F"/>
              </a:buClr>
              <a:buSzPct val="110000"/>
            </a:pP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2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situazione</a:t>
            </a: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è da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monitorare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poiché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prepotenze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non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hanno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ancora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assunto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carattere di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sistematicità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con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interventi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prevenzione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formazione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nelle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classi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personale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docente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e/o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esperti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baseline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esterni</a:t>
            </a:r>
            <a:r>
              <a:rPr lang="en-US" sz="2400" b="0" i="0" u="none" strike="noStrike" baseline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CB17C26-D100-E838-2565-0DD16337CF85}"/>
              </a:ext>
            </a:extLst>
          </p:cNvPr>
          <p:cNvSpPr txBox="1"/>
          <p:nvPr/>
        </p:nvSpPr>
        <p:spPr>
          <a:xfrm>
            <a:off x="7073595" y="678021"/>
            <a:ext cx="3567418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b="1" dirty="0">
                <a:latin typeface="+mj-lt"/>
                <a:ea typeface="+mj-ea"/>
                <a:cs typeface="+mj-cs"/>
              </a:rPr>
              <a:t>FASE 3- SCELTA DELL’INTERVENTO E DELLA GESTIONE DEL CASO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18">
            <a:extLst>
              <a:ext uri="{FF2B5EF4-FFF2-40B4-BE49-F238E27FC236}">
                <a16:creationId xmlns:a16="http://schemas.microsoft.com/office/drawing/2014/main" id="{E6C08EBB-2C97-4884-9312-EA0A6A62A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84188" y="0"/>
            <a:ext cx="3421063" cy="6843713"/>
          </a:xfrm>
          <a:custGeom>
            <a:avLst/>
            <a:gdLst/>
            <a:ahLst/>
            <a:cxnLst/>
            <a:rect l="0" t="0" r="r" b="b"/>
            <a:pathLst>
              <a:path w="720" h="1440">
                <a:moveTo>
                  <a:pt x="720" y="0"/>
                </a:moveTo>
                <a:cubicBezTo>
                  <a:pt x="316" y="282"/>
                  <a:pt x="0" y="1018"/>
                  <a:pt x="362" y="144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" name="Freeform 20">
            <a:extLst>
              <a:ext uri="{FF2B5EF4-FFF2-40B4-BE49-F238E27FC236}">
                <a16:creationId xmlns:a16="http://schemas.microsoft.com/office/drawing/2014/main" id="{17406E40-244E-4DD6-94A4-E73960241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8488" y="0"/>
            <a:ext cx="2717800" cy="6843713"/>
          </a:xfrm>
          <a:custGeom>
            <a:avLst/>
            <a:gdLst/>
            <a:ahLst/>
            <a:cxnLst/>
            <a:rect l="0" t="0" r="r" b="b"/>
            <a:pathLst>
              <a:path w="572" h="1440">
                <a:moveTo>
                  <a:pt x="572" y="0"/>
                </a:moveTo>
                <a:cubicBezTo>
                  <a:pt x="213" y="320"/>
                  <a:pt x="0" y="979"/>
                  <a:pt x="164" y="1440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1" name="Freeform 21">
            <a:extLst>
              <a:ext uri="{FF2B5EF4-FFF2-40B4-BE49-F238E27FC236}">
                <a16:creationId xmlns:a16="http://schemas.microsoft.com/office/drawing/2014/main" id="{9E621646-8902-4518-ADFE-798B8AF7F1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61938" y="0"/>
            <a:ext cx="2944813" cy="6843713"/>
          </a:xfrm>
          <a:custGeom>
            <a:avLst/>
            <a:gdLst/>
            <a:ahLst/>
            <a:cxnLst/>
            <a:rect l="0" t="0" r="r" b="b"/>
            <a:pathLst>
              <a:path w="620" h="1440">
                <a:moveTo>
                  <a:pt x="620" y="0"/>
                </a:moveTo>
                <a:cubicBezTo>
                  <a:pt x="248" y="325"/>
                  <a:pt x="0" y="960"/>
                  <a:pt x="186" y="144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lg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3" name="Freeform 22">
            <a:extLst>
              <a:ext uri="{FF2B5EF4-FFF2-40B4-BE49-F238E27FC236}">
                <a16:creationId xmlns:a16="http://schemas.microsoft.com/office/drawing/2014/main" id="{BC03DD73-798C-403F-B9AC-BFF84A0B1F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417513" y="0"/>
            <a:ext cx="2403475" cy="6843713"/>
          </a:xfrm>
          <a:custGeom>
            <a:avLst/>
            <a:gdLst/>
            <a:ahLst/>
            <a:cxnLst/>
            <a:rect l="0" t="0" r="r" b="b"/>
            <a:pathLst>
              <a:path w="506" h="1440">
                <a:moveTo>
                  <a:pt x="506" y="0"/>
                </a:moveTo>
                <a:cubicBezTo>
                  <a:pt x="109" y="356"/>
                  <a:pt x="0" y="943"/>
                  <a:pt x="171" y="144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" name="Freeform 23">
            <a:extLst>
              <a:ext uri="{FF2B5EF4-FFF2-40B4-BE49-F238E27FC236}">
                <a16:creationId xmlns:a16="http://schemas.microsoft.com/office/drawing/2014/main" id="{6756FE0C-DC81-49BD-AD76-1E223B686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288" y="9525"/>
            <a:ext cx="1771650" cy="3198813"/>
          </a:xfrm>
          <a:custGeom>
            <a:avLst/>
            <a:gdLst/>
            <a:ahLst/>
            <a:cxnLst/>
            <a:rect l="0" t="0" r="r" b="b"/>
            <a:pathLst>
              <a:path w="373" h="673">
                <a:moveTo>
                  <a:pt x="373" y="0"/>
                </a:moveTo>
                <a:cubicBezTo>
                  <a:pt x="175" y="183"/>
                  <a:pt x="51" y="409"/>
                  <a:pt x="0" y="67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7" name="Freeform 25">
            <a:extLst>
              <a:ext uri="{FF2B5EF4-FFF2-40B4-BE49-F238E27FC236}">
                <a16:creationId xmlns:a16="http://schemas.microsoft.com/office/drawing/2014/main" id="{FEEAE74D-A8B8-4601-84C4-7F01DFF419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4288" y="0"/>
            <a:ext cx="1562100" cy="2228850"/>
          </a:xfrm>
          <a:custGeom>
            <a:avLst/>
            <a:gdLst/>
            <a:ahLst/>
            <a:cxnLst/>
            <a:rect l="0" t="0" r="r" b="b"/>
            <a:pathLst>
              <a:path w="329" h="469">
                <a:moveTo>
                  <a:pt x="329" y="0"/>
                </a:moveTo>
                <a:cubicBezTo>
                  <a:pt x="189" y="133"/>
                  <a:pt x="69" y="288"/>
                  <a:pt x="0" y="46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" name="Freeform 6">
            <a:extLst>
              <a:ext uri="{FF2B5EF4-FFF2-40B4-BE49-F238E27FC236}">
                <a16:creationId xmlns:a16="http://schemas.microsoft.com/office/drawing/2014/main" id="{CFD751E0-7430-4ACA-A679-ECB74EA58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626725" y="9525"/>
            <a:ext cx="1539875" cy="555625"/>
          </a:xfrm>
          <a:custGeom>
            <a:avLst/>
            <a:gdLst/>
            <a:ahLst/>
            <a:cxnLst/>
            <a:rect l="0" t="0" r="r" b="b"/>
            <a:pathLst>
              <a:path w="324" h="117">
                <a:moveTo>
                  <a:pt x="324" y="117"/>
                </a:moveTo>
                <a:cubicBezTo>
                  <a:pt x="223" y="64"/>
                  <a:pt x="107" y="2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1" name="Freeform 9">
            <a:extLst>
              <a:ext uri="{FF2B5EF4-FFF2-40B4-BE49-F238E27FC236}">
                <a16:creationId xmlns:a16="http://schemas.microsoft.com/office/drawing/2014/main" id="{4337B0AD-9A1D-4899-8791-EDEB9B5A1D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02988" y="9525"/>
            <a:ext cx="963613" cy="366713"/>
          </a:xfrm>
          <a:custGeom>
            <a:avLst/>
            <a:gdLst/>
            <a:ahLst/>
            <a:cxnLst/>
            <a:rect l="0" t="0" r="r" b="b"/>
            <a:pathLst>
              <a:path w="203" h="77">
                <a:moveTo>
                  <a:pt x="203" y="77"/>
                </a:moveTo>
                <a:cubicBezTo>
                  <a:pt x="138" y="46"/>
                  <a:pt x="68" y="21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20EE4868-1730-433B-AA39-A91305A49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501438" y="9525"/>
            <a:ext cx="665163" cy="257175"/>
          </a:xfrm>
          <a:custGeom>
            <a:avLst/>
            <a:gdLst/>
            <a:ahLst/>
            <a:cxnLst/>
            <a:rect l="0" t="0" r="r" b="b"/>
            <a:pathLst>
              <a:path w="140" h="54">
                <a:moveTo>
                  <a:pt x="140" y="54"/>
                </a:moveTo>
                <a:cubicBezTo>
                  <a:pt x="95" y="34"/>
                  <a:pt x="48" y="16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" name="Freeform 24">
            <a:extLst>
              <a:ext uri="{FF2B5EF4-FFF2-40B4-BE49-F238E27FC236}">
                <a16:creationId xmlns:a16="http://schemas.microsoft.com/office/drawing/2014/main" id="{89921AE2-097C-4DEE-A398-FCB910D60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763" y="6016625"/>
            <a:ext cx="214313" cy="827088"/>
          </a:xfrm>
          <a:custGeom>
            <a:avLst/>
            <a:gdLst/>
            <a:ahLst/>
            <a:cxnLst/>
            <a:rect l="0" t="0" r="r" b="b"/>
            <a:pathLst>
              <a:path w="45" h="174">
                <a:moveTo>
                  <a:pt x="0" y="0"/>
                </a:moveTo>
                <a:cubicBezTo>
                  <a:pt x="11" y="59"/>
                  <a:pt x="26" y="118"/>
                  <a:pt x="45" y="1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7" name="Freeform 7">
            <a:extLst>
              <a:ext uri="{FF2B5EF4-FFF2-40B4-BE49-F238E27FC236}">
                <a16:creationId xmlns:a16="http://schemas.microsoft.com/office/drawing/2014/main" id="{A4098D72-B456-40CC-8C9F-D08B9DD25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247313" y="5013325"/>
            <a:ext cx="1919288" cy="1830388"/>
          </a:xfrm>
          <a:custGeom>
            <a:avLst/>
            <a:gdLst/>
            <a:ahLst/>
            <a:cxnLst/>
            <a:rect l="0" t="0" r="r" b="b"/>
            <a:pathLst>
              <a:path w="404" h="385">
                <a:moveTo>
                  <a:pt x="0" y="385"/>
                </a:moveTo>
                <a:cubicBezTo>
                  <a:pt x="146" y="272"/>
                  <a:pt x="285" y="142"/>
                  <a:pt x="404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9" name="Freeform 10">
            <a:extLst>
              <a:ext uri="{FF2B5EF4-FFF2-40B4-BE49-F238E27FC236}">
                <a16:creationId xmlns:a16="http://schemas.microsoft.com/office/drawing/2014/main" id="{BCA1A530-E6F6-465D-BCD0-371D816CCC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494963" y="5275263"/>
            <a:ext cx="1666875" cy="1577975"/>
          </a:xfrm>
          <a:custGeom>
            <a:avLst/>
            <a:gdLst/>
            <a:ahLst/>
            <a:cxnLst/>
            <a:rect l="0" t="0" r="r" b="b"/>
            <a:pathLst>
              <a:path w="351" h="332">
                <a:moveTo>
                  <a:pt x="0" y="332"/>
                </a:moveTo>
                <a:cubicBezTo>
                  <a:pt x="125" y="232"/>
                  <a:pt x="245" y="121"/>
                  <a:pt x="351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1" name="Freeform 13">
            <a:extLst>
              <a:ext uri="{FF2B5EF4-FFF2-40B4-BE49-F238E27FC236}">
                <a16:creationId xmlns:a16="http://schemas.microsoft.com/office/drawing/2014/main" id="{5AB5DD23-5ECB-4E0C-AC9B-C384785BAE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641013" y="5408613"/>
            <a:ext cx="1525588" cy="1435100"/>
          </a:xfrm>
          <a:custGeom>
            <a:avLst/>
            <a:gdLst/>
            <a:ahLst/>
            <a:cxnLst/>
            <a:rect l="0" t="0" r="r" b="b"/>
            <a:pathLst>
              <a:path w="321" h="302">
                <a:moveTo>
                  <a:pt x="0" y="302"/>
                </a:moveTo>
                <a:cubicBezTo>
                  <a:pt x="114" y="210"/>
                  <a:pt x="223" y="109"/>
                  <a:pt x="321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3" name="Freeform 15">
            <a:extLst>
              <a:ext uri="{FF2B5EF4-FFF2-40B4-BE49-F238E27FC236}">
                <a16:creationId xmlns:a16="http://schemas.microsoft.com/office/drawing/2014/main" id="{7DA4BF21-FA96-43DB-A077-173C5F433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802938" y="5518150"/>
            <a:ext cx="1363663" cy="1325563"/>
          </a:xfrm>
          <a:custGeom>
            <a:avLst/>
            <a:gdLst/>
            <a:ahLst/>
            <a:cxnLst/>
            <a:rect l="0" t="0" r="r" b="b"/>
            <a:pathLst>
              <a:path w="287" h="279">
                <a:moveTo>
                  <a:pt x="0" y="279"/>
                </a:moveTo>
                <a:cubicBezTo>
                  <a:pt x="101" y="193"/>
                  <a:pt x="198" y="100"/>
                  <a:pt x="287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rcRect l="4424" r="6948"/>
          <a:stretch>
            <a:fillRect/>
          </a:stretch>
        </p:blipFill>
        <p:spPr>
          <a:xfrm>
            <a:off x="2971800" y="1296644"/>
            <a:ext cx="7632700" cy="5104156"/>
          </a:xfrm>
          <a:prstGeom prst="rect">
            <a:avLst/>
          </a:prstGeom>
        </p:spPr>
      </p:pic>
      <p:sp>
        <p:nvSpPr>
          <p:cNvPr id="35" name="Freeform 17">
            <a:extLst>
              <a:ext uri="{FF2B5EF4-FFF2-40B4-BE49-F238E27FC236}">
                <a16:creationId xmlns:a16="http://schemas.microsoft.com/office/drawing/2014/main" id="{BF956BA4-7CC2-4E13-9E1D-0854EF4C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979150" y="5694363"/>
            <a:ext cx="1187450" cy="1149350"/>
          </a:xfrm>
          <a:custGeom>
            <a:avLst/>
            <a:gdLst/>
            <a:ahLst/>
            <a:cxnLst/>
            <a:rect l="0" t="0" r="r" b="b"/>
            <a:pathLst>
              <a:path w="250" h="242">
                <a:moveTo>
                  <a:pt x="0" y="242"/>
                </a:moveTo>
                <a:cubicBezTo>
                  <a:pt x="88" y="166"/>
                  <a:pt x="172" y="85"/>
                  <a:pt x="25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7" name="Freeform 19">
            <a:extLst>
              <a:ext uri="{FF2B5EF4-FFF2-40B4-BE49-F238E27FC236}">
                <a16:creationId xmlns:a16="http://schemas.microsoft.com/office/drawing/2014/main" id="{3262514D-691E-4344-8751-4E80F046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87125" y="6049963"/>
            <a:ext cx="879475" cy="793750"/>
          </a:xfrm>
          <a:custGeom>
            <a:avLst/>
            <a:gdLst/>
            <a:ahLst/>
            <a:cxnLst/>
            <a:rect l="0" t="0" r="r" b="b"/>
            <a:pathLst>
              <a:path w="185" h="167">
                <a:moveTo>
                  <a:pt x="0" y="167"/>
                </a:moveTo>
                <a:cubicBezTo>
                  <a:pt x="63" y="114"/>
                  <a:pt x="125" y="58"/>
                  <a:pt x="185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16DB7D-C037-615E-F57B-E412E3129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1" name="Rectangle 170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74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EB37CD6-573C-C088-2F80-CE505A3093BF}"/>
              </a:ext>
            </a:extLst>
          </p:cNvPr>
          <p:cNvSpPr txBox="1"/>
          <p:nvPr/>
        </p:nvSpPr>
        <p:spPr>
          <a:xfrm>
            <a:off x="6810817" y="313690"/>
            <a:ext cx="4123738" cy="1433323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b="1" dirty="0">
                <a:latin typeface="+mj-lt"/>
                <a:ea typeface="+mj-ea"/>
                <a:cs typeface="+mj-cs"/>
              </a:rPr>
              <a:t>FASE 3- SCELTA DELL’INTERVENTO E DELLA GESTIONE DEL CASO</a:t>
            </a:r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E6AD5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B09F36C5-2516-EEA5-EF74-1BF875DB4B84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72115" y="1594985"/>
            <a:ext cx="5641848" cy="3649930"/>
          </a:xfrm>
          <a:prstGeom prst="rect">
            <a:avLst/>
          </a:prstGeom>
          <a:ln w="12700">
            <a:noFill/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F50A27D8-C15E-CCF9-C160-E5D73E2F13DA}"/>
              </a:ext>
            </a:extLst>
          </p:cNvPr>
          <p:cNvSpPr txBox="1"/>
          <p:nvPr/>
        </p:nvSpPr>
        <p:spPr>
          <a:xfrm>
            <a:off x="6980998" y="1885157"/>
            <a:ext cx="4099607" cy="41592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defTabSz="914400">
              <a:lnSpc>
                <a:spcPct val="110000"/>
              </a:lnSpc>
              <a:spcAft>
                <a:spcPts val="600"/>
              </a:spcAft>
              <a:buClr>
                <a:srgbClr val="E6AD50"/>
              </a:buClr>
              <a:buSzPct val="110000"/>
            </a:pPr>
            <a:r>
              <a:rPr lang="en-US" sz="2000" b="1" dirty="0">
                <a:solidFill>
                  <a:srgbClr val="FFFF00"/>
                </a:solidFill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CODICE GIALLO</a:t>
            </a:r>
            <a:r>
              <a:rPr lang="en-US" sz="2000" b="1" dirty="0">
                <a:solidFill>
                  <a:srgbClr val="FFFF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LIVELLO SISTEMATICO DI BULLISMO/CYBERBULLISMO E DI 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10000"/>
              </a:lnSpc>
              <a:spcAft>
                <a:spcPts val="600"/>
              </a:spcAft>
              <a:buClr>
                <a:srgbClr val="E6AD50"/>
              </a:buClr>
              <a:buSzPct val="110000"/>
            </a:pP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VITTIMIZZAZIONE: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prepotenze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ripetute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nel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tempo e, di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conseguenza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la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sofferenza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della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vittima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è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piuttosto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evidente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per cui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necessari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indicati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strutturati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scuola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individuale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gestione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della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relazione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coinvolgimento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della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famiglia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 e in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sequenza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coinvolgimento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della rete se non ci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risultati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25015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7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61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2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82" name="Rectangle 32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FF674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rcRect l="5926" r="5129"/>
          <a:stretch>
            <a:fillRect/>
          </a:stretch>
        </p:blipFill>
        <p:spPr>
          <a:xfrm>
            <a:off x="888524" y="1778771"/>
            <a:ext cx="5787182" cy="3496492"/>
          </a:xfrm>
          <a:prstGeom prst="rect">
            <a:avLst/>
          </a:prstGeom>
          <a:ln w="12700">
            <a:noFill/>
          </a:ln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CE8DF556-7464-B1F1-8EAD-15FCC50F45A9}"/>
              </a:ext>
            </a:extLst>
          </p:cNvPr>
          <p:cNvSpPr txBox="1"/>
          <p:nvPr/>
        </p:nvSpPr>
        <p:spPr>
          <a:xfrm>
            <a:off x="6902451" y="795528"/>
            <a:ext cx="4490974" cy="5221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110000"/>
              </a:lnSpc>
              <a:spcAft>
                <a:spcPts val="600"/>
              </a:spcAft>
              <a:buClr>
                <a:srgbClr val="FF6741"/>
              </a:buClr>
              <a:buSzPct val="110000"/>
            </a:pPr>
            <a:endParaRPr lang="en-US" sz="2000" b="1" dirty="0">
              <a:solidFill>
                <a:srgbClr val="FF0000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00">
              <a:lnSpc>
                <a:spcPct val="110000"/>
              </a:lnSpc>
              <a:spcAft>
                <a:spcPts val="600"/>
              </a:spcAft>
              <a:buClr>
                <a:srgbClr val="FF6741"/>
              </a:buClr>
              <a:buSzPct val="110000"/>
            </a:pPr>
            <a:r>
              <a:rPr lang="en-US" sz="2000" b="1" dirty="0">
                <a:solidFill>
                  <a:srgbClr val="FF0000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CODICE ROSSO </a:t>
            </a:r>
            <a:r>
              <a:rPr lang="en-US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LIVELLO DI URGENZA DI BULLISMO/CYBERBULLISMO E DI VITTIMIZZAZIONE</a:t>
            </a:r>
            <a:r>
              <a:rPr lang="en-US" sz="20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livello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gravità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degli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eventi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prevaricazione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richiede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urgente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intensivo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coordinato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 le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risorse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territorio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È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necessario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un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emergenza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della rete (es.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attivazione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in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accordo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 la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famiglia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di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attività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psicologico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mirato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e/o di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percorsi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educativi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specifici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949A5DA4-402E-9214-0A56-66C5AEAF9C98}"/>
              </a:ext>
            </a:extLst>
          </p:cNvPr>
          <p:cNvSpPr txBox="1"/>
          <p:nvPr/>
        </p:nvSpPr>
        <p:spPr>
          <a:xfrm>
            <a:off x="6859638" y="698500"/>
            <a:ext cx="3503562" cy="734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800" b="1" dirty="0">
                <a:latin typeface="+mj-lt"/>
                <a:ea typeface="+mj-ea"/>
                <a:cs typeface="+mj-cs"/>
              </a:rPr>
              <a:t>FASE 3- SCELTA DELL’INTERVENTO E DELLA GESTIONE DEL CASO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" name="Rectangle 7">
            <a:extLst>
              <a:ext uri="{FF2B5EF4-FFF2-40B4-BE49-F238E27FC236}">
                <a16:creationId xmlns:a16="http://schemas.microsoft.com/office/drawing/2014/main" id="{F3C5918A-1DC5-4CF3-AA27-00AA3088AA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Freeform: Shape 9">
            <a:extLst>
              <a:ext uri="{FF2B5EF4-FFF2-40B4-BE49-F238E27FC236}">
                <a16:creationId xmlns:a16="http://schemas.microsoft.com/office/drawing/2014/main" id="{B786683A-6FD6-4BF7-B3B0-DC3976773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274788" y="-15796"/>
            <a:ext cx="7911916" cy="6889592"/>
          </a:xfrm>
          <a:custGeom>
            <a:avLst/>
            <a:gdLst>
              <a:gd name="connsiteX0" fmla="*/ 1144064 w 7911916"/>
              <a:gd name="connsiteY0" fmla="*/ 0 h 6889592"/>
              <a:gd name="connsiteX1" fmla="*/ 7911916 w 7911916"/>
              <a:gd name="connsiteY1" fmla="*/ 0 h 6889592"/>
              <a:gd name="connsiteX2" fmla="*/ 7911916 w 7911916"/>
              <a:gd name="connsiteY2" fmla="*/ 6889592 h 6889592"/>
              <a:gd name="connsiteX3" fmla="*/ 1282780 w 7911916"/>
              <a:gd name="connsiteY3" fmla="*/ 6889592 h 6889592"/>
              <a:gd name="connsiteX4" fmla="*/ 1021588 w 7911916"/>
              <a:gd name="connsiteY4" fmla="*/ 6461391 h 6889592"/>
              <a:gd name="connsiteX5" fmla="*/ 841264 w 7911916"/>
              <a:gd name="connsiteY5" fmla="*/ 370936 h 6889592"/>
              <a:gd name="connsiteX6" fmla="*/ 1119707 w 7911916"/>
              <a:gd name="connsiteY6" fmla="*/ 26053 h 68895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11916" h="6889592">
                <a:moveTo>
                  <a:pt x="1144064" y="0"/>
                </a:moveTo>
                <a:lnTo>
                  <a:pt x="7911916" y="0"/>
                </a:lnTo>
                <a:lnTo>
                  <a:pt x="7911916" y="6889592"/>
                </a:lnTo>
                <a:lnTo>
                  <a:pt x="1282780" y="6889592"/>
                </a:lnTo>
                <a:lnTo>
                  <a:pt x="1021588" y="6461391"/>
                </a:lnTo>
                <a:cubicBezTo>
                  <a:pt x="-73086" y="4533675"/>
                  <a:pt x="-509682" y="2192905"/>
                  <a:pt x="841264" y="370936"/>
                </a:cubicBezTo>
                <a:cubicBezTo>
                  <a:pt x="928899" y="253509"/>
                  <a:pt x="1021859" y="138477"/>
                  <a:pt x="1119707" y="26053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9" name="Freeform: Shape 11">
            <a:extLst>
              <a:ext uri="{FF2B5EF4-FFF2-40B4-BE49-F238E27FC236}">
                <a16:creationId xmlns:a16="http://schemas.microsoft.com/office/drawing/2014/main" id="{05169E50-59FB-4AEE-B61D-44A882A4C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249750" y="-6726"/>
            <a:ext cx="5931659" cy="6871452"/>
          </a:xfrm>
          <a:custGeom>
            <a:avLst/>
            <a:gdLst>
              <a:gd name="connsiteX0" fmla="*/ 2429503 w 5931659"/>
              <a:gd name="connsiteY0" fmla="*/ 0 h 6871452"/>
              <a:gd name="connsiteX1" fmla="*/ 5931659 w 5931659"/>
              <a:gd name="connsiteY1" fmla="*/ 0 h 6871452"/>
              <a:gd name="connsiteX2" fmla="*/ 5931659 w 5931659"/>
              <a:gd name="connsiteY2" fmla="*/ 6871452 h 6871452"/>
              <a:gd name="connsiteX3" fmla="*/ 1302090 w 5931659"/>
              <a:gd name="connsiteY3" fmla="*/ 6871452 h 6871452"/>
              <a:gd name="connsiteX4" fmla="*/ 1257860 w 5931659"/>
              <a:gd name="connsiteY4" fmla="*/ 6820098 h 6871452"/>
              <a:gd name="connsiteX5" fmla="*/ 456609 w 5931659"/>
              <a:gd name="connsiteY5" fmla="*/ 1965059 h 6871452"/>
              <a:gd name="connsiteX6" fmla="*/ 2356353 w 5931659"/>
              <a:gd name="connsiteY6" fmla="*/ 42030 h 6871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31659" h="6871452">
                <a:moveTo>
                  <a:pt x="2429503" y="0"/>
                </a:moveTo>
                <a:lnTo>
                  <a:pt x="5931659" y="0"/>
                </a:lnTo>
                <a:lnTo>
                  <a:pt x="5931659" y="6871452"/>
                </a:lnTo>
                <a:lnTo>
                  <a:pt x="1302090" y="6871452"/>
                </a:lnTo>
                <a:lnTo>
                  <a:pt x="1257860" y="6820098"/>
                </a:lnTo>
                <a:cubicBezTo>
                  <a:pt x="121068" y="5395213"/>
                  <a:pt x="-469022" y="3541076"/>
                  <a:pt x="456609" y="1965059"/>
                </a:cubicBezTo>
                <a:cubicBezTo>
                  <a:pt x="919425" y="1178905"/>
                  <a:pt x="1583566" y="524859"/>
                  <a:pt x="2356353" y="42030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0" name="Freeform: Shape 13">
            <a:extLst>
              <a:ext uri="{FF2B5EF4-FFF2-40B4-BE49-F238E27FC236}">
                <a16:creationId xmlns:a16="http://schemas.microsoft.com/office/drawing/2014/main" id="{117C30F0-5A38-4B60-B632-3AF7C2780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33528" y="-3116"/>
            <a:ext cx="6766974" cy="6864232"/>
          </a:xfrm>
          <a:custGeom>
            <a:avLst/>
            <a:gdLst>
              <a:gd name="connsiteX0" fmla="*/ 2135088 w 6766974"/>
              <a:gd name="connsiteY0" fmla="*/ 0 h 6864232"/>
              <a:gd name="connsiteX1" fmla="*/ 6766974 w 6766974"/>
              <a:gd name="connsiteY1" fmla="*/ 0 h 6864232"/>
              <a:gd name="connsiteX2" fmla="*/ 6766974 w 6766974"/>
              <a:gd name="connsiteY2" fmla="*/ 6864232 h 6864232"/>
              <a:gd name="connsiteX3" fmla="*/ 1128977 w 6766974"/>
              <a:gd name="connsiteY3" fmla="*/ 6864232 h 6864232"/>
              <a:gd name="connsiteX4" fmla="*/ 1004776 w 6766974"/>
              <a:gd name="connsiteY4" fmla="*/ 6687663 h 6864232"/>
              <a:gd name="connsiteX5" fmla="*/ 709736 w 6766974"/>
              <a:gd name="connsiteY5" fmla="*/ 1521351 h 6864232"/>
              <a:gd name="connsiteX6" fmla="*/ 1896284 w 6766974"/>
              <a:gd name="connsiteY6" fmla="*/ 197391 h 6864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766974" h="6864232">
                <a:moveTo>
                  <a:pt x="2135088" y="0"/>
                </a:moveTo>
                <a:lnTo>
                  <a:pt x="6766974" y="0"/>
                </a:lnTo>
                <a:lnTo>
                  <a:pt x="6766974" y="6864232"/>
                </a:lnTo>
                <a:lnTo>
                  <a:pt x="1128977" y="6864232"/>
                </a:lnTo>
                <a:lnTo>
                  <a:pt x="1004776" y="6687663"/>
                </a:lnTo>
                <a:cubicBezTo>
                  <a:pt x="-54053" y="5122098"/>
                  <a:pt x="-463081" y="3202457"/>
                  <a:pt x="709736" y="1521351"/>
                </a:cubicBezTo>
                <a:cubicBezTo>
                  <a:pt x="1045443" y="1039181"/>
                  <a:pt x="1446565" y="592246"/>
                  <a:pt x="1896284" y="197391"/>
                </a:cubicBezTo>
                <a:close/>
              </a:path>
            </a:pathLst>
          </a:custGeom>
          <a:noFill/>
          <a:ln w="9525" cap="flat">
            <a:solidFill>
              <a:schemeClr val="tx1">
                <a:alpha val="1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" name="Freeform: Shape 15">
            <a:extLst>
              <a:ext uri="{FF2B5EF4-FFF2-40B4-BE49-F238E27FC236}">
                <a16:creationId xmlns:a16="http://schemas.microsoft.com/office/drawing/2014/main" id="{A200CBA5-3F2B-4AAC-9F86-99AFECC19C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953136" y="0"/>
            <a:ext cx="5238864" cy="6858000"/>
          </a:xfrm>
          <a:custGeom>
            <a:avLst/>
            <a:gdLst>
              <a:gd name="connsiteX0" fmla="*/ 2829115 w 5238864"/>
              <a:gd name="connsiteY0" fmla="*/ 0 h 6864726"/>
              <a:gd name="connsiteX1" fmla="*/ 5238864 w 5238864"/>
              <a:gd name="connsiteY1" fmla="*/ 0 h 6864726"/>
              <a:gd name="connsiteX2" fmla="*/ 5238864 w 5238864"/>
              <a:gd name="connsiteY2" fmla="*/ 6864726 h 6864726"/>
              <a:gd name="connsiteX3" fmla="*/ 1518091 w 5238864"/>
              <a:gd name="connsiteY3" fmla="*/ 6864726 h 6864726"/>
              <a:gd name="connsiteX4" fmla="*/ 1435414 w 5238864"/>
              <a:gd name="connsiteY4" fmla="*/ 6778879 h 6864726"/>
              <a:gd name="connsiteX5" fmla="*/ 406006 w 5238864"/>
              <a:gd name="connsiteY5" fmla="*/ 2093910 h 6864726"/>
              <a:gd name="connsiteX6" fmla="*/ 2559142 w 5238864"/>
              <a:gd name="connsiteY6" fmla="*/ 124487 h 68647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238864" h="6864726">
                <a:moveTo>
                  <a:pt x="2829115" y="0"/>
                </a:moveTo>
                <a:lnTo>
                  <a:pt x="5238864" y="0"/>
                </a:lnTo>
                <a:lnTo>
                  <a:pt x="5238864" y="6864726"/>
                </a:lnTo>
                <a:lnTo>
                  <a:pt x="1518091" y="6864726"/>
                </a:lnTo>
                <a:lnTo>
                  <a:pt x="1435414" y="6778879"/>
                </a:lnTo>
                <a:cubicBezTo>
                  <a:pt x="226066" y="5476104"/>
                  <a:pt x="-499346" y="3635393"/>
                  <a:pt x="406006" y="2093910"/>
                </a:cubicBezTo>
                <a:cubicBezTo>
                  <a:pt x="907547" y="1241972"/>
                  <a:pt x="1674986" y="564513"/>
                  <a:pt x="2559142" y="124487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7B9C72B-8EB8-2F26-EFCF-CD102D30E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928" y="1124998"/>
            <a:ext cx="3456122" cy="4589717"/>
          </a:xfrm>
        </p:spPr>
        <p:txBody>
          <a:bodyPr>
            <a:normAutofit/>
          </a:bodyPr>
          <a:lstStyle/>
          <a:p>
            <a:pPr algn="l"/>
            <a:r>
              <a:rPr lang="it-IT" sz="2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FINALITÀ </a:t>
            </a:r>
            <a:br>
              <a:rPr lang="it-IT" sz="23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23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seguente protocollo ha come obiettivo prevenire e contrastare quanto più possibile il verificarsi di atti e soprusi nei confronti di qualsiasi alunno o alunna (bullismo e </a:t>
            </a:r>
            <a:r>
              <a:rPr lang="it-IT" sz="2300" b="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cyberbullismo)</a:t>
            </a:r>
            <a:r>
              <a:rPr lang="it-IT" sz="23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attraverso la conoscenza del fenomeno ed un'educazione al rispetto ed alla collaborazione tra pari. </a:t>
            </a:r>
            <a:endParaRPr lang="it-IT" sz="23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0CFC05C-ECF2-CA19-AFA2-EE53697FA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9328" y="311677"/>
            <a:ext cx="6140761" cy="621635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it-IT" sz="2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Normativa di riferimento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D.P.R. n. 249 del 24 giugno 1998 – Statuto delle studentesse e degli studenti della scuola secondaria, e successive modifiche: stabilisce i diritti e i doveri degli studenti, sottolineando l’importanza di un ambiente scolastico rispettoso, libero da discriminazioni e violenze. • Codice Penale italiano – in particolare gli articoli: Art. 612-bis c.p. (atti persecutori o stalking), applicabile anche in ambito scolastico e digitale; Art. 595 c.p. (diffamazione); Art. 660 c.p. (molestia); Art. 494 c.p. (sostituzione di persona, rilevante nei casi di furto d’identità online); Art. 167 del Codice Privacy (trattamento illecito di dati personali, soprattutto nel contesto del cyberbullismo). Direttiva Ministeriale n. 16 del 5 febbraio 2007 - Linee di indirizzo generali ed azioni a livello nazionale per la prevenzione e la lotta al bullismo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Direttiva Ministeriale del 15 marzo 2007 - Linee di indirizzo utilizzo telefoni cellulari</a:t>
            </a:r>
            <a:endParaRPr lang="it-IT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Legge n. 107 del 13 luglio 2015 – “La Buona Scuola”, art. 1 commi 16-17: valorizza l’educazione alla cittadinanza attiva e alla convivenza civile, indicando tra gli obiettivi della scuola la prevenzione del disagio giovanile, del bullismo e del cyberbullismo, anche mediante il potenziamento dell’educazione digitale e delle competenze relazionali.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Linee di orientamento per azioni di prevenzione e di contrasto al Bullismo e al Cyberbullismo, MIUR, 13 Aprile 2015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Regolamento UE 2016/679 (GDPR): tutela della privacy e dei dati personali, con particolare attenzione alla protezione dei minori online e alla responsabilità delle istituzioni scolastiche nel trattamento dei dati sensibili. • Piano Nazionale per l’Educazione al Rispetto (MIUR, 2017): promuove iniziative contro ogni forma di discriminazione, intolleranza, bullismo e violenza, valorizzando la diversità come risorsa e fondamento del vivere </a:t>
            </a:r>
            <a:r>
              <a:rPr lang="it-IT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civile.</a:t>
            </a:r>
            <a:r>
              <a:rPr lang="it-IT" sz="9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Legge</a:t>
            </a: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29 maggio 2017, n. 71, Disposizioni a tutela dei minori per la prevenzione ed il contrasto del fenomeno del cyberbullismo</a:t>
            </a:r>
            <a:endParaRPr lang="it-IT" sz="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Aggiornamento Linee di orientamento per la prevenzione e il contrasto del Cyberbullismo, MIUR 27 Ottobre 2017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Linee guida sull’Educazione civica – Decreto Ministeriale n. 35 del 22 giugno 2020: introducono l’insegnamento trasversale dell’educazione civica in tutte le scuole, comprendendo tra i nuclei fondanti la cittadinanza digitale, la legalità, il rispetto dei diritti umani e della dignità della persona.</a:t>
            </a:r>
          </a:p>
          <a:p>
            <a:pPr lvl="0">
              <a:lnSpc>
                <a:spcPct val="110000"/>
              </a:lnSpc>
            </a:pPr>
            <a:r>
              <a:rPr lang="it-IT" sz="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Linee di Orientamento per la prevenzione e il contrasto del Bullismo e il Cyberbullismo (Decreto Ministeriale n. 18 del 13 gennaio 2021)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Assegnazione fondi per contrastare il fenomeno del cyberbullismo (Legge n.234/2021)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Indicazioni Nazionali per il Curricolo della scuola dell’infanzia e del primo ciclo di istruzione (2012): pongono l’accento sull’educazione alla convivenza civile, al rispetto dell’altro e alla responsabilità personale e sociale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Decreto prot. n. 256 del 12/02/2024 - Assegnazione fondi per contrastare il fenomeno del cyberbullismo (Legge n.234/2021)</a:t>
            </a:r>
          </a:p>
          <a:p>
            <a:pPr lvl="0">
              <a:lnSpc>
                <a:spcPct val="110000"/>
              </a:lnSpc>
            </a:pPr>
            <a:r>
              <a:rPr lang="it-IT" sz="9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Legge 17 maggio 2024, n. 70, Disposizioni in materia di prevenzione e contrasto del bullismo e del cyberbullismo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Decreto prot. n. 867 del 17 aprile 2025 - Assegnazione fondi per contrastare il fenomeno del cyberbullismo (Legge n.234/2021)</a:t>
            </a:r>
          </a:p>
          <a:p>
            <a:pPr lvl="0">
              <a:lnSpc>
                <a:spcPct val="110000"/>
              </a:lnSpc>
            </a:pPr>
            <a:r>
              <a:rPr lang="it-IT" sz="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Protocollo nr: 121 del 20/01/2025 - AOODGSIP - D.G. per lo studente, l'integrazione e la partecipazione Disposizioni a tutela dei minori per la prevenzione e il contrasto dei fenomeni del bullismo e del cyberbullismo. Adempimenti delle Istituzioni scolastiche ai sensi della legge 17 maggio 2024 n.70</a:t>
            </a:r>
          </a:p>
        </p:txBody>
      </p:sp>
    </p:spTree>
    <p:extLst>
      <p:ext uri="{BB962C8B-B14F-4D97-AF65-F5344CB8AC3E}">
        <p14:creationId xmlns:p14="http://schemas.microsoft.com/office/powerpoint/2010/main" val="36848331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roup 115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7" name="Freeform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8" name="Freeform 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9" name="Freeform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0" name="Freeform 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1" name="Freeform 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2" name="Freeform 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3" name="Freeform 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4" name="Freeform 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5" name="Freeform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6" name="Freeform 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7" name="Freeform 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8" name="Freeform 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9" name="Freeform 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0" name="Freeform 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1" name="Freeform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2" name="Freeform 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3" name="Freeform 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4" name="Freeform 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5" name="Freeform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40" name="Rectangle 139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 useBgFill="1">
        <p:nvSpPr>
          <p:cNvPr id="142" name="Rectangle 141">
            <a:extLst>
              <a:ext uri="{FF2B5EF4-FFF2-40B4-BE49-F238E27FC236}">
                <a16:creationId xmlns:a16="http://schemas.microsoft.com/office/drawing/2014/main" id="{FD8F1113-2E3C-46E3-B54F-B7F421EEF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4" name="Freeform 5">
            <a:extLst>
              <a:ext uri="{FF2B5EF4-FFF2-40B4-BE49-F238E27FC236}">
                <a16:creationId xmlns:a16="http://schemas.microsoft.com/office/drawing/2014/main" id="{B54A4D14-513F-4121-92D3-5CCB46896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6" name="Freeform 6">
            <a:extLst>
              <a:ext uri="{FF2B5EF4-FFF2-40B4-BE49-F238E27FC236}">
                <a16:creationId xmlns:a16="http://schemas.microsoft.com/office/drawing/2014/main" id="{6C3411F1-AD17-499D-AFEF-2F300F6DF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8" name="Freeform 7">
            <a:extLst>
              <a:ext uri="{FF2B5EF4-FFF2-40B4-BE49-F238E27FC236}">
                <a16:creationId xmlns:a16="http://schemas.microsoft.com/office/drawing/2014/main" id="{60BF2CBE-B1E9-4C42-89DC-C35E4E651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" name="Freeform 8">
            <a:extLst>
              <a:ext uri="{FF2B5EF4-FFF2-40B4-BE49-F238E27FC236}">
                <a16:creationId xmlns:a16="http://schemas.microsoft.com/office/drawing/2014/main" id="{72C95A87-DCDB-41C4-B774-744B3ECBE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2" name="Freeform 9">
            <a:extLst>
              <a:ext uri="{FF2B5EF4-FFF2-40B4-BE49-F238E27FC236}">
                <a16:creationId xmlns:a16="http://schemas.microsoft.com/office/drawing/2014/main" id="{BCB97515-32FF-43A6-A51C-B140193ABB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4" name="Freeform 10">
            <a:extLst>
              <a:ext uri="{FF2B5EF4-FFF2-40B4-BE49-F238E27FC236}">
                <a16:creationId xmlns:a16="http://schemas.microsoft.com/office/drawing/2014/main" id="{9C6379D3-7045-4B76-9409-6D23D753D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6" name="Freeform 12">
            <a:extLst>
              <a:ext uri="{FF2B5EF4-FFF2-40B4-BE49-F238E27FC236}">
                <a16:creationId xmlns:a16="http://schemas.microsoft.com/office/drawing/2014/main" id="{61B1C1DE-4201-4989-BE65-41ADC2472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8" name="Freeform 14">
            <a:extLst>
              <a:ext uri="{FF2B5EF4-FFF2-40B4-BE49-F238E27FC236}">
                <a16:creationId xmlns:a16="http://schemas.microsoft.com/office/drawing/2014/main" id="{806398CC-D327-4E06-838C-31119BD56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0" name="Freeform 16">
            <a:extLst>
              <a:ext uri="{FF2B5EF4-FFF2-40B4-BE49-F238E27FC236}">
                <a16:creationId xmlns:a16="http://schemas.microsoft.com/office/drawing/2014/main" id="{70A741CC-E736-448A-A94E-5C8BB9711D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" name="Freeform 11">
            <a:extLst>
              <a:ext uri="{FF2B5EF4-FFF2-40B4-BE49-F238E27FC236}">
                <a16:creationId xmlns:a16="http://schemas.microsoft.com/office/drawing/2014/main" id="{7C324CDD-B30F-47DD-8627-E2171D5E8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4" name="Freeform 21">
            <a:extLst>
              <a:ext uri="{FF2B5EF4-FFF2-40B4-BE49-F238E27FC236}">
                <a16:creationId xmlns:a16="http://schemas.microsoft.com/office/drawing/2014/main" id="{79C8D19E-E3D6-45A6-BCA2-5918A37D7A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6" name="Freeform 22">
            <a:extLst>
              <a:ext uri="{FF2B5EF4-FFF2-40B4-BE49-F238E27FC236}">
                <a16:creationId xmlns:a16="http://schemas.microsoft.com/office/drawing/2014/main" id="{43280283-E04A-43CA-BFA1-F285486A2F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8" name="Freeform 23">
            <a:extLst>
              <a:ext uri="{FF2B5EF4-FFF2-40B4-BE49-F238E27FC236}">
                <a16:creationId xmlns:a16="http://schemas.microsoft.com/office/drawing/2014/main" id="{38328CB6-0FC5-4AEA-BC7E-489267CB6F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0" name="Freeform: Shape 169">
            <a:extLst>
              <a:ext uri="{FF2B5EF4-FFF2-40B4-BE49-F238E27FC236}">
                <a16:creationId xmlns:a16="http://schemas.microsoft.com/office/drawing/2014/main" id="{138AF5D2-3A9C-4E8F-B879-36865366A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graphicFrame>
        <p:nvGraphicFramePr>
          <p:cNvPr id="4" name="CasellaDiTesto 1">
            <a:extLst>
              <a:ext uri="{FF2B5EF4-FFF2-40B4-BE49-F238E27FC236}">
                <a16:creationId xmlns:a16="http://schemas.microsoft.com/office/drawing/2014/main" id="{100C739D-9059-AB1C-A2A6-B736AF39F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91585"/>
              </p:ext>
            </p:extLst>
          </p:nvPr>
        </p:nvGraphicFramePr>
        <p:xfrm>
          <a:off x="1523787" y="2392663"/>
          <a:ext cx="10305538" cy="4175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751802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71600" y="0"/>
            <a:ext cx="12192000" cy="5654675"/>
            <a:chOff x="0" y="601662"/>
            <a:chExt cx="12192000" cy="565467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84960" y="1235963"/>
              <a:ext cx="8959596" cy="477621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261360" y="982979"/>
              <a:ext cx="5607050" cy="695325"/>
            </a:xfrm>
            <a:custGeom>
              <a:avLst/>
              <a:gdLst/>
              <a:ahLst/>
              <a:cxnLst/>
              <a:rect l="l" t="t" r="r" b="b"/>
              <a:pathLst>
                <a:path w="5607050" h="695325">
                  <a:moveTo>
                    <a:pt x="5606795" y="0"/>
                  </a:moveTo>
                  <a:lnTo>
                    <a:pt x="0" y="0"/>
                  </a:lnTo>
                  <a:lnTo>
                    <a:pt x="0" y="694944"/>
                  </a:lnTo>
                  <a:lnTo>
                    <a:pt x="5606795" y="694944"/>
                  </a:lnTo>
                  <a:lnTo>
                    <a:pt x="56067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-1828800" y="1203252"/>
            <a:ext cx="6896827" cy="652485"/>
          </a:xfrm>
          <a:prstGeom prst="rect">
            <a:avLst/>
          </a:prstGeom>
        </p:spPr>
        <p:txBody>
          <a:bodyPr vert="horz" wrap="square" lIns="0" tIns="97535" rIns="0" bIns="0" rtlCol="0">
            <a:spAutoFit/>
          </a:bodyPr>
          <a:lstStyle/>
          <a:p>
            <a:pPr marL="2101850">
              <a:lnSpc>
                <a:spcPct val="100000"/>
              </a:lnSpc>
              <a:spcBef>
                <a:spcPts val="100"/>
              </a:spcBef>
            </a:pPr>
            <a:r>
              <a:rPr spc="-130" dirty="0">
                <a:latin typeface="+mj-lt"/>
              </a:rPr>
              <a:t>FASE</a:t>
            </a:r>
            <a:r>
              <a:rPr spc="-75" dirty="0">
                <a:latin typeface="+mj-lt"/>
              </a:rPr>
              <a:t> </a:t>
            </a:r>
            <a:r>
              <a:rPr spc="-150" dirty="0">
                <a:latin typeface="+mj-lt"/>
              </a:rPr>
              <a:t>4:</a:t>
            </a:r>
            <a:r>
              <a:rPr spc="-60" dirty="0">
                <a:latin typeface="+mj-lt"/>
              </a:rPr>
              <a:t> </a:t>
            </a:r>
            <a:r>
              <a:rPr dirty="0">
                <a:latin typeface="+mj-lt"/>
              </a:rPr>
              <a:t>Il</a:t>
            </a:r>
            <a:r>
              <a:rPr spc="-65" dirty="0">
                <a:latin typeface="+mj-lt"/>
              </a:rPr>
              <a:t> </a:t>
            </a:r>
            <a:r>
              <a:rPr spc="-10" dirty="0">
                <a:latin typeface="+mj-lt"/>
              </a:rPr>
              <a:t>monitoraggio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9A8DC7B-7A0C-2172-20B6-EAA07222BB3A}"/>
              </a:ext>
            </a:extLst>
          </p:cNvPr>
          <p:cNvSpPr txBox="1"/>
          <p:nvPr/>
        </p:nvSpPr>
        <p:spPr>
          <a:xfrm>
            <a:off x="570773" y="1886217"/>
            <a:ext cx="438222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È necessario prevedere momenti di follow up (tenere sotto controllo) a breve e lungo termine con le persone maggiormente coinvolte nella gestione del caso.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Il primo monitoraggio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avverrà a breve termine cioè a 1 settimana dall’intervento; il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secondo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a distanza di 1 o 2 mesi per vedere se la situazione si mantiene nel tempo o si è normalizzata. Si possono organizzare, a seconda della situazione,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colloqui di follow up con la vittima, con il bullo, con i famigliari, con gli insegnanti. 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Perché rimanga traccia di quanto emerso dal colloquio in funzione di una revisione più efficace del processo si userà il </a:t>
            </a:r>
            <a:r>
              <a:rPr lang="it-IT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MODULO DI MONITORAGGIO. </a:t>
            </a:r>
            <a:endParaRPr lang="it-IT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91980D-34B3-527C-EB26-D296B27C0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B487B9B-1F18-4BAD-87BB-DECED122E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0CFCC8E5-9FDD-47FB-BE3E-C83C681C90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588603" y="3342776"/>
            <a:ext cx="200040" cy="172448"/>
          </a:xfrm>
          <a:prstGeom prst="triangl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BA188A07-67B0-6168-211A-3D012EB09F11}"/>
              </a:ext>
            </a:extLst>
          </p:cNvPr>
          <p:cNvSpPr txBox="1"/>
          <p:nvPr/>
        </p:nvSpPr>
        <p:spPr>
          <a:xfrm>
            <a:off x="5578509" y="1143464"/>
            <a:ext cx="5318091" cy="19045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algn="just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scuola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ha il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dovere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intervenire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con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azioni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prevenzione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tutta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popolazione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scolastica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Di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fronte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ad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prevaricazione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bullismo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scuola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attivare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interventi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mirati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strategici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indent="-228600" defTabSz="914400">
              <a:lnSpc>
                <a:spcPct val="110000"/>
              </a:lnSpc>
              <a:spcAft>
                <a:spcPts val="600"/>
              </a:spcAft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ragione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è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essenziale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considerare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l’importanza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percorsi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volti a </a:t>
            </a:r>
            <a:r>
              <a:rPr lang="en-US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informare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a </a:t>
            </a:r>
            <a:r>
              <a:rPr lang="en-US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formare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graphicFrame>
        <p:nvGraphicFramePr>
          <p:cNvPr id="8" name="Diagramma 7">
            <a:extLst>
              <a:ext uri="{FF2B5EF4-FFF2-40B4-BE49-F238E27FC236}">
                <a16:creationId xmlns:a16="http://schemas.microsoft.com/office/drawing/2014/main" id="{4E043791-6C52-70A8-73D6-5D814CF378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5434125"/>
              </p:ext>
            </p:extLst>
          </p:nvPr>
        </p:nvGraphicFramePr>
        <p:xfrm>
          <a:off x="5590224" y="3048001"/>
          <a:ext cx="5306376" cy="3427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Titolo 10">
            <a:extLst>
              <a:ext uri="{FF2B5EF4-FFF2-40B4-BE49-F238E27FC236}">
                <a16:creationId xmlns:a16="http://schemas.microsoft.com/office/drawing/2014/main" id="{2EFA2786-70A6-D388-11CC-735B28F04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477" y="2200757"/>
            <a:ext cx="3498667" cy="2456485"/>
          </a:xfrm>
        </p:spPr>
        <p:txBody>
          <a:bodyPr/>
          <a:lstStyle/>
          <a:p>
            <a:r>
              <a:rPr lang="it-IT" dirty="0"/>
              <a:t>Conclusioni</a:t>
            </a:r>
          </a:p>
        </p:txBody>
      </p:sp>
    </p:spTree>
    <p:extLst>
      <p:ext uri="{BB962C8B-B14F-4D97-AF65-F5344CB8AC3E}">
        <p14:creationId xmlns:p14="http://schemas.microsoft.com/office/powerpoint/2010/main" val="3898883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4000"/>
                <a:lumMod val="116000"/>
              </a:schemeClr>
            </a:gs>
            <a:gs pos="100000">
              <a:schemeClr val="bg2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53BB5D57-6178-4F62-B472-0312F6D95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800B320-C486-4967-AFB8-58E3EBDA9E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0624" y="0"/>
            <a:ext cx="12584114" cy="6853238"/>
            <a:chOff x="-417513" y="0"/>
            <a:chExt cx="12584114" cy="6853238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B6E6BEB2-753A-4253-9BE2-9E569A8A5E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196A6026-E2E2-4401-BB72-F8314907A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C852B828-3E4B-4404-AEE7-815B0B6EE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B2BAC571-023A-4027-9689-5A7375FE5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6BB424FB-2158-48AB-9A28-A11889AA5A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BE5FA512-D3FE-4F91-AE23-51DAAAA74E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83CF3A0A-06AA-4987-8182-4F86E662EC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969C6F15-1F6D-46D5-8C47-3FBC312536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3">
              <a:extLst>
                <a:ext uri="{FF2B5EF4-FFF2-40B4-BE49-F238E27FC236}">
                  <a16:creationId xmlns:a16="http://schemas.microsoft.com/office/drawing/2014/main" id="{01E2B94D-4E93-4C11-A1FC-B3A6E8CC5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F47C1110-8C08-4C26-BD0D-3083BFAC1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15">
              <a:extLst>
                <a:ext uri="{FF2B5EF4-FFF2-40B4-BE49-F238E27FC236}">
                  <a16:creationId xmlns:a16="http://schemas.microsoft.com/office/drawing/2014/main" id="{3085CEBC-D1F5-4F82-93C8-8ED38B7CBE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16">
              <a:extLst>
                <a:ext uri="{FF2B5EF4-FFF2-40B4-BE49-F238E27FC236}">
                  <a16:creationId xmlns:a16="http://schemas.microsoft.com/office/drawing/2014/main" id="{3ED8F25D-E867-46B6-A62D-3B21147680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17">
              <a:extLst>
                <a:ext uri="{FF2B5EF4-FFF2-40B4-BE49-F238E27FC236}">
                  <a16:creationId xmlns:a16="http://schemas.microsoft.com/office/drawing/2014/main" id="{6BB81545-0C01-4B56-BADD-6B7D5B72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18">
              <a:extLst>
                <a:ext uri="{FF2B5EF4-FFF2-40B4-BE49-F238E27FC236}">
                  <a16:creationId xmlns:a16="http://schemas.microsoft.com/office/drawing/2014/main" id="{A1574FCC-646A-4771-AB54-A44212F198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Freeform 19">
              <a:extLst>
                <a:ext uri="{FF2B5EF4-FFF2-40B4-BE49-F238E27FC236}">
                  <a16:creationId xmlns:a16="http://schemas.microsoft.com/office/drawing/2014/main" id="{A56CC2BC-E51D-4A79-AA80-770FAA7844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C95E0495-B7F8-44C5-AD1F-5F3C8633E3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1">
              <a:extLst>
                <a:ext uri="{FF2B5EF4-FFF2-40B4-BE49-F238E27FC236}">
                  <a16:creationId xmlns:a16="http://schemas.microsoft.com/office/drawing/2014/main" id="{28C1E7AA-A198-498A-9426-7632D7AA3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22">
              <a:extLst>
                <a:ext uri="{FF2B5EF4-FFF2-40B4-BE49-F238E27FC236}">
                  <a16:creationId xmlns:a16="http://schemas.microsoft.com/office/drawing/2014/main" id="{96410611-0DF8-42D3-91B1-B87AE692EB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EACF821F-24B2-49B5-8688-744B0EADF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24">
              <a:extLst>
                <a:ext uri="{FF2B5EF4-FFF2-40B4-BE49-F238E27FC236}">
                  <a16:creationId xmlns:a16="http://schemas.microsoft.com/office/drawing/2014/main" id="{418BD791-FEEE-4A18-A5EF-F3815F184C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25">
              <a:extLst>
                <a:ext uri="{FF2B5EF4-FFF2-40B4-BE49-F238E27FC236}">
                  <a16:creationId xmlns:a16="http://schemas.microsoft.com/office/drawing/2014/main" id="{D5D16C8F-EA4F-447C-934A-06E7BFAE92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8C244A1F-7C11-45E7-AB98-65851A650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1348"/>
            <a:ext cx="12192000" cy="5600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7986" y="635698"/>
            <a:ext cx="9182163" cy="4962251"/>
          </a:xfrm>
          <a:prstGeom prst="rect">
            <a:avLst/>
          </a:prstGeom>
        </p:spPr>
      </p:pic>
      <p:grpSp>
        <p:nvGrpSpPr>
          <p:cNvPr id="8" name="Gruppo 7">
            <a:extLst>
              <a:ext uri="{FF2B5EF4-FFF2-40B4-BE49-F238E27FC236}">
                <a16:creationId xmlns:a16="http://schemas.microsoft.com/office/drawing/2014/main" id="{D2888838-F421-EB3E-080F-037B769D9750}"/>
              </a:ext>
            </a:extLst>
          </p:cNvPr>
          <p:cNvGrpSpPr/>
          <p:nvPr/>
        </p:nvGrpSpPr>
        <p:grpSpPr>
          <a:xfrm>
            <a:off x="6653309" y="5101596"/>
            <a:ext cx="2888561" cy="1508931"/>
            <a:chOff x="8986701" y="1315839"/>
            <a:chExt cx="2888561" cy="1508931"/>
          </a:xfrm>
        </p:grpSpPr>
        <p:sp>
          <p:nvSpPr>
            <p:cNvPr id="6" name="Freccia in giù 5">
              <a:extLst>
                <a:ext uri="{FF2B5EF4-FFF2-40B4-BE49-F238E27FC236}">
                  <a16:creationId xmlns:a16="http://schemas.microsoft.com/office/drawing/2014/main" id="{654DCCC5-88D6-F733-62B9-5123C8084A92}"/>
                </a:ext>
              </a:extLst>
            </p:cNvPr>
            <p:cNvSpPr/>
            <p:nvPr/>
          </p:nvSpPr>
          <p:spPr>
            <a:xfrm rot="8353007">
              <a:off x="8986701" y="1315839"/>
              <a:ext cx="571477" cy="810277"/>
            </a:xfrm>
            <a:prstGeom prst="downArrow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" name="Rettangolo con angoli arrotondati 4">
              <a:extLst>
                <a:ext uri="{FF2B5EF4-FFF2-40B4-BE49-F238E27FC236}">
                  <a16:creationId xmlns:a16="http://schemas.microsoft.com/office/drawing/2014/main" id="{F407DE57-48F0-74B4-F32A-CFA78AF16E9F}"/>
                </a:ext>
              </a:extLst>
            </p:cNvPr>
            <p:cNvSpPr/>
            <p:nvPr/>
          </p:nvSpPr>
          <p:spPr>
            <a:xfrm>
              <a:off x="9430448" y="1582534"/>
              <a:ext cx="2444814" cy="124223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2716005B-F2AC-671A-A965-C35552DEBD6B}"/>
                </a:ext>
              </a:extLst>
            </p:cNvPr>
            <p:cNvSpPr txBox="1"/>
            <p:nvPr/>
          </p:nvSpPr>
          <p:spPr>
            <a:xfrm>
              <a:off x="9748510" y="1732393"/>
              <a:ext cx="1905000" cy="92333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</p:spPr>
          <p:txBody>
            <a:bodyPr wrap="square">
              <a:spAutoFit/>
            </a:bodyPr>
            <a:lstStyle/>
            <a:p>
              <a:pPr lvl="0"/>
              <a:r>
                <a:rPr lang="it-IT" sz="1800" b="1" dirty="0"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Carabinieri, Polizia Postale, Servizi sociali, Comune.</a:t>
              </a:r>
              <a:endParaRPr lang="it-IT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4000"/>
                <a:lumMod val="116000"/>
              </a:schemeClr>
            </a:gs>
            <a:gs pos="100000">
              <a:schemeClr val="bg2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90F08744-9D7B-4693-B8D6-2A5210AE96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32">
            <a:extLst>
              <a:ext uri="{FF2B5EF4-FFF2-40B4-BE49-F238E27FC236}">
                <a16:creationId xmlns:a16="http://schemas.microsoft.com/office/drawing/2014/main" id="{5B2E630F-F386-44FA-B1A1-C10A9BF43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336127">
            <a:off x="296272" y="1026251"/>
            <a:ext cx="7298578" cy="5088488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3567C09-8B4D-49A6-A711-C44C5807D8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554541" y="-619573"/>
            <a:ext cx="9016699" cy="8033868"/>
          </a:xfrm>
          <a:custGeom>
            <a:avLst/>
            <a:gdLst>
              <a:gd name="connsiteX0" fmla="*/ 6078066 w 9016699"/>
              <a:gd name="connsiteY0" fmla="*/ 782055 h 8033868"/>
              <a:gd name="connsiteX1" fmla="*/ 8705208 w 9016699"/>
              <a:gd name="connsiteY1" fmla="*/ 3409197 h 8033868"/>
              <a:gd name="connsiteX2" fmla="*/ 8793057 w 9016699"/>
              <a:gd name="connsiteY2" fmla="*/ 3617452 h 8033868"/>
              <a:gd name="connsiteX3" fmla="*/ 9016699 w 9016699"/>
              <a:gd name="connsiteY3" fmla="*/ 4793120 h 8033868"/>
              <a:gd name="connsiteX4" fmla="*/ 8960084 w 9016699"/>
              <a:gd name="connsiteY4" fmla="*/ 5272709 h 8033868"/>
              <a:gd name="connsiteX5" fmla="*/ 8920563 w 9016699"/>
              <a:gd name="connsiteY5" fmla="*/ 5444162 h 8033868"/>
              <a:gd name="connsiteX6" fmla="*/ 6620466 w 9016699"/>
              <a:gd name="connsiteY6" fmla="*/ 7744259 h 8033868"/>
              <a:gd name="connsiteX7" fmla="*/ 6480006 w 9016699"/>
              <a:gd name="connsiteY7" fmla="*/ 7795347 h 8033868"/>
              <a:gd name="connsiteX8" fmla="*/ 4389696 w 9016699"/>
              <a:gd name="connsiteY8" fmla="*/ 7987178 h 8033868"/>
              <a:gd name="connsiteX9" fmla="*/ 3086984 w 9016699"/>
              <a:gd name="connsiteY9" fmla="*/ 7466023 h 8033868"/>
              <a:gd name="connsiteX10" fmla="*/ 3024300 w 9016699"/>
              <a:gd name="connsiteY10" fmla="*/ 7426965 h 8033868"/>
              <a:gd name="connsiteX11" fmla="*/ 519567 w 9016699"/>
              <a:gd name="connsiteY11" fmla="*/ 4922232 h 8033868"/>
              <a:gd name="connsiteX12" fmla="*/ 419495 w 9016699"/>
              <a:gd name="connsiteY12" fmla="*/ 4733719 h 8033868"/>
              <a:gd name="connsiteX13" fmla="*/ 3514 w 9016699"/>
              <a:gd name="connsiteY13" fmla="*/ 3245168 h 8033868"/>
              <a:gd name="connsiteX14" fmla="*/ 4193329 w 9016699"/>
              <a:gd name="connsiteY14" fmla="*/ 36108 h 8033868"/>
              <a:gd name="connsiteX15" fmla="*/ 5977677 w 9016699"/>
              <a:gd name="connsiteY15" fmla="*/ 722908 h 8033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9016699" h="8033868">
                <a:moveTo>
                  <a:pt x="6078066" y="782055"/>
                </a:moveTo>
                <a:lnTo>
                  <a:pt x="8705208" y="3409197"/>
                </a:lnTo>
                <a:lnTo>
                  <a:pt x="8793057" y="3617452"/>
                </a:lnTo>
                <a:cubicBezTo>
                  <a:pt x="8935615" y="3988374"/>
                  <a:pt x="9016699" y="4381324"/>
                  <a:pt x="9016699" y="4793120"/>
                </a:cubicBezTo>
                <a:cubicBezTo>
                  <a:pt x="9008675" y="4960329"/>
                  <a:pt x="8989449" y="5120121"/>
                  <a:pt x="8960084" y="5272709"/>
                </a:cubicBezTo>
                <a:lnTo>
                  <a:pt x="8920563" y="5444162"/>
                </a:lnTo>
                <a:lnTo>
                  <a:pt x="6620466" y="7744259"/>
                </a:lnTo>
                <a:lnTo>
                  <a:pt x="6480006" y="7795347"/>
                </a:lnTo>
                <a:cubicBezTo>
                  <a:pt x="5726471" y="8035167"/>
                  <a:pt x="4953020" y="8083925"/>
                  <a:pt x="4389696" y="7987178"/>
                </a:cubicBezTo>
                <a:cubicBezTo>
                  <a:pt x="4014146" y="7922680"/>
                  <a:pt x="3559510" y="7740111"/>
                  <a:pt x="3086984" y="7466023"/>
                </a:cubicBezTo>
                <a:lnTo>
                  <a:pt x="3024300" y="7426965"/>
                </a:lnTo>
                <a:lnTo>
                  <a:pt x="519567" y="4922232"/>
                </a:lnTo>
                <a:lnTo>
                  <a:pt x="419495" y="4733719"/>
                </a:lnTo>
                <a:cubicBezTo>
                  <a:pt x="181303" y="4258474"/>
                  <a:pt x="28977" y="3756361"/>
                  <a:pt x="3514" y="3245168"/>
                </a:cubicBezTo>
                <a:cubicBezTo>
                  <a:pt x="-112889" y="908287"/>
                  <a:pt x="2691131" y="-221884"/>
                  <a:pt x="4193329" y="36108"/>
                </a:cubicBezTo>
                <a:cubicBezTo>
                  <a:pt x="4662766" y="116730"/>
                  <a:pt x="5309837" y="354143"/>
                  <a:pt x="5977677" y="7229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7720" y="2349925"/>
            <a:ext cx="2441894" cy="245644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pPr marL="12700"/>
            <a:r>
              <a:rPr lang="en-US" sz="3200" dirty="0" err="1"/>
              <a:t>Azioni</a:t>
            </a:r>
            <a:r>
              <a:rPr lang="en-US" sz="3200" dirty="0"/>
              <a:t> di </a:t>
            </a:r>
            <a:r>
              <a:rPr lang="en-US" sz="3200" dirty="0" err="1"/>
              <a:t>prevenzione</a:t>
            </a:r>
            <a:r>
              <a:rPr lang="en-US" sz="3200" dirty="0"/>
              <a:t> della Scuola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46319" y="1111249"/>
            <a:ext cx="6554001" cy="46355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96863" indent="-33338" defTabSz="914400">
              <a:lnSpc>
                <a:spcPct val="120000"/>
              </a:lnSpc>
              <a:spcBef>
                <a:spcPts val="1375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>
                <a:tab pos="538163" algn="l"/>
              </a:tabLst>
            </a:pPr>
            <a:r>
              <a:rPr lang="en-US" b="1" spc="-10" dirty="0" err="1"/>
              <a:t>Prevenzione</a:t>
            </a:r>
            <a:r>
              <a:rPr lang="en-US" b="1" spc="-20" dirty="0"/>
              <a:t> </a:t>
            </a:r>
            <a:r>
              <a:rPr lang="en-US" b="1" spc="-80" dirty="0" err="1"/>
              <a:t>primaria</a:t>
            </a:r>
            <a:r>
              <a:rPr lang="en-US" b="1" spc="-60" dirty="0"/>
              <a:t> </a:t>
            </a:r>
            <a:r>
              <a:rPr lang="en-US" b="1" spc="55" dirty="0"/>
              <a:t>o</a:t>
            </a:r>
            <a:r>
              <a:rPr lang="en-US" b="1" spc="-50" dirty="0"/>
              <a:t> </a:t>
            </a:r>
            <a:r>
              <a:rPr lang="en-US" b="1" spc="-10" dirty="0" err="1"/>
              <a:t>universale</a:t>
            </a:r>
            <a:endParaRPr lang="en-US" dirty="0"/>
          </a:p>
          <a:p>
            <a:pPr marL="296863" indent="-33338" defTabSz="914400">
              <a:lnSpc>
                <a:spcPct val="120000"/>
              </a:lnSpc>
              <a:spcBef>
                <a:spcPts val="1275"/>
              </a:spcBef>
              <a:buClr>
                <a:schemeClr val="tx1"/>
              </a:buClr>
              <a:buSzPct val="110000"/>
              <a:tabLst>
                <a:tab pos="538163" algn="l"/>
              </a:tabLst>
            </a:pPr>
            <a:r>
              <a:rPr lang="en-US" spc="-50" dirty="0" err="1"/>
              <a:t>Azioni</a:t>
            </a:r>
            <a:r>
              <a:rPr lang="en-US" spc="-85" dirty="0"/>
              <a:t> </a:t>
            </a:r>
            <a:r>
              <a:rPr lang="en-US" spc="-65" dirty="0" err="1"/>
              <a:t>rivolte</a:t>
            </a:r>
            <a:r>
              <a:rPr lang="en-US" spc="-75" dirty="0"/>
              <a:t> </a:t>
            </a:r>
            <a:r>
              <a:rPr lang="en-US" dirty="0"/>
              <a:t>a</a:t>
            </a:r>
            <a:r>
              <a:rPr lang="en-US" spc="-85" dirty="0"/>
              <a:t> </a:t>
            </a:r>
            <a:r>
              <a:rPr lang="en-US" dirty="0" err="1"/>
              <a:t>tutta</a:t>
            </a:r>
            <a:r>
              <a:rPr lang="en-US" spc="-80" dirty="0"/>
              <a:t> </a:t>
            </a:r>
            <a:r>
              <a:rPr lang="en-US" spc="-75" dirty="0"/>
              <a:t>la </a:t>
            </a:r>
            <a:r>
              <a:rPr lang="en-US" spc="-30" dirty="0" err="1"/>
              <a:t>popolazione</a:t>
            </a:r>
            <a:r>
              <a:rPr lang="en-US" spc="-100" dirty="0"/>
              <a:t> </a:t>
            </a:r>
            <a:r>
              <a:rPr lang="en-US" spc="-85" dirty="0" err="1"/>
              <a:t>scolastica</a:t>
            </a:r>
            <a:r>
              <a:rPr lang="en-US" spc="-85" dirty="0"/>
              <a:t>:</a:t>
            </a:r>
            <a:r>
              <a:rPr lang="en-US" spc="-80" dirty="0"/>
              <a:t> </a:t>
            </a:r>
            <a:r>
              <a:rPr lang="en-US" spc="-30" dirty="0" err="1"/>
              <a:t>progetti</a:t>
            </a:r>
            <a:r>
              <a:rPr lang="en-US" spc="-30" dirty="0"/>
              <a:t>,</a:t>
            </a:r>
            <a:r>
              <a:rPr lang="en-US" spc="-100" dirty="0"/>
              <a:t> </a:t>
            </a:r>
            <a:r>
              <a:rPr lang="en-US" spc="-10" dirty="0" err="1"/>
              <a:t>laboratori</a:t>
            </a:r>
            <a:endParaRPr lang="en-US" dirty="0"/>
          </a:p>
          <a:p>
            <a:pPr marL="296863" indent="-33338" defTabSz="914400">
              <a:lnSpc>
                <a:spcPct val="120000"/>
              </a:lnSpc>
              <a:spcBef>
                <a:spcPts val="1275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>
                <a:tab pos="538163" algn="l"/>
              </a:tabLst>
            </a:pPr>
            <a:r>
              <a:rPr lang="en-US" b="1" dirty="0" err="1"/>
              <a:t>Prevenzione</a:t>
            </a:r>
            <a:r>
              <a:rPr lang="en-US" b="1" spc="-65" dirty="0"/>
              <a:t> </a:t>
            </a:r>
            <a:r>
              <a:rPr lang="en-US" b="1" spc="-10" dirty="0" err="1"/>
              <a:t>secondaria</a:t>
            </a:r>
            <a:r>
              <a:rPr lang="en-US" b="1" spc="-90" dirty="0"/>
              <a:t> </a:t>
            </a:r>
            <a:r>
              <a:rPr lang="en-US" b="1" spc="55" dirty="0"/>
              <a:t>o</a:t>
            </a:r>
            <a:r>
              <a:rPr lang="en-US" b="1" spc="-100" dirty="0"/>
              <a:t> </a:t>
            </a:r>
            <a:r>
              <a:rPr lang="en-US" b="1" spc="-10" dirty="0" err="1"/>
              <a:t>selettiva</a:t>
            </a:r>
            <a:endParaRPr lang="en-US" dirty="0"/>
          </a:p>
          <a:p>
            <a:pPr marL="296863" marR="74295" indent="-33338" defTabSz="914400">
              <a:lnSpc>
                <a:spcPct val="120000"/>
              </a:lnSpc>
              <a:spcBef>
                <a:spcPts val="1275"/>
              </a:spcBef>
              <a:buClr>
                <a:schemeClr val="tx1"/>
              </a:buClr>
              <a:buSzPct val="110000"/>
              <a:tabLst>
                <a:tab pos="538163" algn="l"/>
              </a:tabLst>
            </a:pPr>
            <a:r>
              <a:rPr lang="en-US" spc="-50" dirty="0" err="1"/>
              <a:t>Azioni</a:t>
            </a:r>
            <a:r>
              <a:rPr lang="en-US" spc="-95" dirty="0"/>
              <a:t> </a:t>
            </a:r>
            <a:r>
              <a:rPr lang="en-US" spc="-65" dirty="0" err="1"/>
              <a:t>focalizzate</a:t>
            </a:r>
            <a:r>
              <a:rPr lang="en-US" spc="-90" dirty="0"/>
              <a:t> </a:t>
            </a:r>
            <a:r>
              <a:rPr lang="en-US" dirty="0" err="1"/>
              <a:t>su</a:t>
            </a:r>
            <a:r>
              <a:rPr lang="en-US" spc="-90" dirty="0"/>
              <a:t> </a:t>
            </a:r>
            <a:r>
              <a:rPr lang="en-US" dirty="0" err="1"/>
              <a:t>gruppi</a:t>
            </a:r>
            <a:r>
              <a:rPr lang="en-US" spc="-95" dirty="0"/>
              <a:t> </a:t>
            </a:r>
            <a:r>
              <a:rPr lang="en-US" dirty="0"/>
              <a:t>a</a:t>
            </a:r>
            <a:r>
              <a:rPr lang="en-US" spc="-85" dirty="0"/>
              <a:t> </a:t>
            </a:r>
            <a:r>
              <a:rPr lang="en-US" spc="-75" dirty="0" err="1"/>
              <a:t>rischio</a:t>
            </a:r>
            <a:r>
              <a:rPr lang="en-US" spc="-75" dirty="0"/>
              <a:t>,</a:t>
            </a:r>
            <a:r>
              <a:rPr lang="en-US" spc="-85" dirty="0"/>
              <a:t> </a:t>
            </a:r>
            <a:r>
              <a:rPr lang="en-US" dirty="0"/>
              <a:t>per</a:t>
            </a:r>
            <a:r>
              <a:rPr lang="en-US" spc="-90" dirty="0"/>
              <a:t> </a:t>
            </a:r>
            <a:r>
              <a:rPr lang="en-US" spc="-40" dirty="0" err="1"/>
              <a:t>condizioni</a:t>
            </a:r>
            <a:r>
              <a:rPr lang="en-US" spc="-105" dirty="0"/>
              <a:t> </a:t>
            </a:r>
            <a:r>
              <a:rPr lang="en-US" dirty="0"/>
              <a:t>di</a:t>
            </a:r>
            <a:r>
              <a:rPr lang="en-US" spc="-95" dirty="0"/>
              <a:t> </a:t>
            </a:r>
            <a:r>
              <a:rPr lang="en-US" spc="-80" dirty="0"/>
              <a:t>disagio</a:t>
            </a:r>
            <a:r>
              <a:rPr lang="en-US" spc="-90" dirty="0"/>
              <a:t> </a:t>
            </a:r>
            <a:r>
              <a:rPr lang="en-US" dirty="0"/>
              <a:t>o</a:t>
            </a:r>
            <a:r>
              <a:rPr lang="en-US" spc="-95" dirty="0"/>
              <a:t> </a:t>
            </a:r>
            <a:r>
              <a:rPr lang="en-US" spc="-10" dirty="0" err="1"/>
              <a:t>perché</a:t>
            </a:r>
            <a:r>
              <a:rPr lang="en-US" spc="-10" dirty="0"/>
              <a:t> </a:t>
            </a:r>
            <a:r>
              <a:rPr lang="en-US" spc="-20" dirty="0" err="1"/>
              <a:t>presentano</a:t>
            </a:r>
            <a:r>
              <a:rPr lang="en-US" spc="-150" dirty="0"/>
              <a:t> </a:t>
            </a:r>
            <a:r>
              <a:rPr lang="en-US" spc="-125" dirty="0" err="1"/>
              <a:t>già</a:t>
            </a:r>
            <a:r>
              <a:rPr lang="en-US" spc="-50" dirty="0"/>
              <a:t> </a:t>
            </a:r>
            <a:r>
              <a:rPr lang="en-US" dirty="0" err="1"/>
              <a:t>una</a:t>
            </a:r>
            <a:r>
              <a:rPr lang="en-US" spc="-100" dirty="0"/>
              <a:t> </a:t>
            </a:r>
            <a:r>
              <a:rPr lang="en-US" spc="-35" dirty="0"/>
              <a:t>prima</a:t>
            </a:r>
            <a:r>
              <a:rPr lang="en-US" spc="-100" dirty="0"/>
              <a:t> </a:t>
            </a:r>
            <a:r>
              <a:rPr lang="en-US" spc="-55" dirty="0" err="1"/>
              <a:t>manifestazione</a:t>
            </a:r>
            <a:r>
              <a:rPr lang="en-US" spc="-95" dirty="0"/>
              <a:t> </a:t>
            </a:r>
            <a:r>
              <a:rPr lang="en-US" spc="-40" dirty="0"/>
              <a:t>del</a:t>
            </a:r>
            <a:r>
              <a:rPr lang="en-US" spc="-100" dirty="0"/>
              <a:t> </a:t>
            </a:r>
            <a:r>
              <a:rPr lang="en-US" spc="-10" dirty="0" err="1"/>
              <a:t>fenomeno</a:t>
            </a:r>
            <a:endParaRPr lang="en-US" dirty="0"/>
          </a:p>
          <a:p>
            <a:pPr marL="296863" indent="-33338" defTabSz="914400">
              <a:lnSpc>
                <a:spcPct val="120000"/>
              </a:lnSpc>
              <a:spcBef>
                <a:spcPts val="1270"/>
              </a:spcBef>
              <a:buClr>
                <a:schemeClr val="tx1"/>
              </a:buClr>
              <a:buSzPct val="110000"/>
              <a:buFont typeface="Wingdings" panose="05000000000000000000" pitchFamily="2" charset="2"/>
              <a:buChar char="§"/>
              <a:tabLst>
                <a:tab pos="538163" algn="l"/>
              </a:tabLst>
            </a:pPr>
            <a:r>
              <a:rPr lang="en-US" b="1" spc="-10" dirty="0" err="1"/>
              <a:t>Prevenzione</a:t>
            </a:r>
            <a:r>
              <a:rPr lang="en-US" b="1" spc="-45" dirty="0"/>
              <a:t> </a:t>
            </a:r>
            <a:r>
              <a:rPr lang="en-US" b="1" spc="-60" dirty="0" err="1"/>
              <a:t>terziaria</a:t>
            </a:r>
            <a:r>
              <a:rPr lang="en-US" b="1" spc="-75" dirty="0"/>
              <a:t> </a:t>
            </a:r>
            <a:r>
              <a:rPr lang="en-US" b="1" spc="55" dirty="0"/>
              <a:t>o</a:t>
            </a:r>
            <a:r>
              <a:rPr lang="en-US" b="1" spc="-80" dirty="0"/>
              <a:t> </a:t>
            </a:r>
            <a:r>
              <a:rPr lang="en-US" b="1" spc="-10" dirty="0" err="1"/>
              <a:t>indicata</a:t>
            </a:r>
            <a:endParaRPr lang="en-US" dirty="0"/>
          </a:p>
          <a:p>
            <a:pPr marL="296863" marR="5080" indent="-33338" defTabSz="914400">
              <a:lnSpc>
                <a:spcPct val="120000"/>
              </a:lnSpc>
              <a:spcBef>
                <a:spcPts val="1275"/>
              </a:spcBef>
              <a:buClr>
                <a:schemeClr val="tx1"/>
              </a:buClr>
              <a:buSzPct val="110000"/>
              <a:tabLst>
                <a:tab pos="538163" algn="l"/>
              </a:tabLst>
            </a:pPr>
            <a:r>
              <a:rPr lang="en-US" spc="-50" dirty="0" err="1"/>
              <a:t>Azioni</a:t>
            </a:r>
            <a:r>
              <a:rPr lang="en-US" spc="-114" dirty="0"/>
              <a:t> </a:t>
            </a:r>
            <a:r>
              <a:rPr lang="en-US" spc="-65" dirty="0" err="1"/>
              <a:t>rivolte</a:t>
            </a:r>
            <a:r>
              <a:rPr lang="en-US" spc="-80" dirty="0"/>
              <a:t> </a:t>
            </a:r>
            <a:r>
              <a:rPr lang="en-US" dirty="0"/>
              <a:t>a</a:t>
            </a:r>
            <a:r>
              <a:rPr lang="en-US" spc="-85" dirty="0"/>
              <a:t> </a:t>
            </a:r>
            <a:r>
              <a:rPr lang="en-US" spc="-60" dirty="0" err="1"/>
              <a:t>fasce</a:t>
            </a:r>
            <a:r>
              <a:rPr lang="en-US" spc="-75" dirty="0"/>
              <a:t> </a:t>
            </a:r>
            <a:r>
              <a:rPr lang="en-US" spc="-90" dirty="0"/>
              <a:t>della</a:t>
            </a:r>
            <a:r>
              <a:rPr lang="en-US" spc="-85" dirty="0"/>
              <a:t> </a:t>
            </a:r>
            <a:r>
              <a:rPr lang="en-US" spc="-30" dirty="0" err="1"/>
              <a:t>popolazione</a:t>
            </a:r>
            <a:r>
              <a:rPr lang="en-US" spc="-105" dirty="0"/>
              <a:t> </a:t>
            </a:r>
            <a:r>
              <a:rPr lang="en-US" spc="-80" dirty="0" err="1"/>
              <a:t>scolastica</a:t>
            </a:r>
            <a:r>
              <a:rPr lang="en-US" spc="-85" dirty="0"/>
              <a:t> </a:t>
            </a:r>
            <a:r>
              <a:rPr lang="en-US" dirty="0"/>
              <a:t>in</a:t>
            </a:r>
            <a:r>
              <a:rPr lang="en-US" spc="-85" dirty="0"/>
              <a:t> </a:t>
            </a:r>
            <a:r>
              <a:rPr lang="en-US" spc="-40" dirty="0"/>
              <a:t>cui</a:t>
            </a:r>
            <a:r>
              <a:rPr lang="en-US" spc="-85" dirty="0"/>
              <a:t> </a:t>
            </a:r>
            <a:r>
              <a:rPr lang="en-US" spc="-114" dirty="0"/>
              <a:t>il</a:t>
            </a:r>
            <a:r>
              <a:rPr lang="en-US" spc="-60" dirty="0"/>
              <a:t> </a:t>
            </a:r>
            <a:r>
              <a:rPr lang="en-US" spc="-30" dirty="0" err="1"/>
              <a:t>problema</a:t>
            </a:r>
            <a:r>
              <a:rPr lang="en-US" spc="-80" dirty="0"/>
              <a:t> </a:t>
            </a:r>
            <a:r>
              <a:rPr lang="en-US" dirty="0"/>
              <a:t>è</a:t>
            </a:r>
            <a:r>
              <a:rPr lang="en-US" spc="-80" dirty="0"/>
              <a:t> </a:t>
            </a:r>
            <a:r>
              <a:rPr lang="en-US" spc="-25" dirty="0" err="1"/>
              <a:t>già</a:t>
            </a:r>
            <a:r>
              <a:rPr lang="en-US" spc="-25" dirty="0"/>
              <a:t> </a:t>
            </a:r>
            <a:r>
              <a:rPr lang="en-US" spc="-20" dirty="0" err="1"/>
              <a:t>presente</a:t>
            </a:r>
            <a:r>
              <a:rPr lang="en-US" spc="-120" dirty="0"/>
              <a:t> </a:t>
            </a:r>
            <a:r>
              <a:rPr lang="en-US" dirty="0"/>
              <a:t>e</a:t>
            </a:r>
            <a:r>
              <a:rPr lang="en-US" spc="-114" dirty="0"/>
              <a:t> </a:t>
            </a:r>
            <a:r>
              <a:rPr lang="en-US" dirty="0"/>
              <a:t>in</a:t>
            </a:r>
            <a:r>
              <a:rPr lang="en-US" spc="-120" dirty="0"/>
              <a:t> </a:t>
            </a:r>
            <a:r>
              <a:rPr lang="en-US" dirty="0" err="1"/>
              <a:t>stato</a:t>
            </a:r>
            <a:r>
              <a:rPr lang="en-US" spc="-114" dirty="0"/>
              <a:t> </a:t>
            </a:r>
            <a:r>
              <a:rPr lang="en-US" spc="-10" dirty="0" err="1"/>
              <a:t>avanzato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02809643-1A52-4ED2-AA8C-EEF67E9272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F59BE78A-E3EA-4451-96B5-6FAFD246E2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FD751E0-7430-4ACA-A679-ECB74EA58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A4098D72-B456-40CC-8C9F-D08B9DD25B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77F4ACE6-DDA3-4ED6-8FEE-78FFB08E9A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4337B0AD-9A1D-4899-8791-EDEB9B5A1D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BCA1A530-E6F6-465D-BCD0-371D816CCC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E004A844-7D04-43E1-A29A-F8191791D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20EE4868-1730-433B-AA39-A91305A49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5AB5DD23-5ECB-4E0C-AC9B-C384785BAE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30DF27FE-32C5-40E3-88CF-16228DBBC3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7DA4BF21-FA96-43DB-A077-173C5F433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79FB98CB-1E06-4CC6-B67C-4CE3403E87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BF956BA4-7CC2-4E13-9E1D-0854EF4CB0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E6C08EBB-2C97-4884-9312-EA0A6A62A2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3262514D-691E-4344-8751-4E80F046A0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17406E40-244E-4DD6-94A4-E739602419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9E621646-8902-4518-ADFE-798B8AF7F1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BC03DD73-798C-403F-B9AC-BFF84A0B1F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6756FE0C-DC81-49BD-AD76-1E223B6863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89921AE2-097C-4DEE-A398-FCB910D60D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FEEAE74D-A8B8-4601-84C4-7F01DFF41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pic>
        <p:nvPicPr>
          <p:cNvPr id="2" name="object 2"/>
          <p:cNvPicPr/>
          <p:nvPr/>
        </p:nvPicPr>
        <p:blipFill>
          <a:blip r:embed="rId2" cstate="print"/>
          <a:srcRect l="8948" r="8062" b="10813"/>
          <a:stretch>
            <a:fillRect/>
          </a:stretch>
        </p:blipFill>
        <p:spPr>
          <a:xfrm>
            <a:off x="1619250" y="643467"/>
            <a:ext cx="9050338" cy="55710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CE3618-1D7A-4256-B2AF-9DB692996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984687B-789E-453B-921F-7804CCA6B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0495A546-1866-442A-8EF9-B683FCB39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20FC9B1F-EB6E-40D2-8261-0142E7326F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2" name="Freeform 7">
              <a:extLst>
                <a:ext uri="{FF2B5EF4-FFF2-40B4-BE49-F238E27FC236}">
                  <a16:creationId xmlns:a16="http://schemas.microsoft.com/office/drawing/2014/main" id="{08DB0E74-FB47-4298-AF40-FAC8939F9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08813488-5B66-4FB7-A177-9B9B4658D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4" name="Freeform 9">
              <a:extLst>
                <a:ext uri="{FF2B5EF4-FFF2-40B4-BE49-F238E27FC236}">
                  <a16:creationId xmlns:a16="http://schemas.microsoft.com/office/drawing/2014/main" id="{235E4BF3-25DA-41E9-B880-A0DC6C1EF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5" name="Freeform 10">
              <a:extLst>
                <a:ext uri="{FF2B5EF4-FFF2-40B4-BE49-F238E27FC236}">
                  <a16:creationId xmlns:a16="http://schemas.microsoft.com/office/drawing/2014/main" id="{813C1F92-ED6B-4F19-9415-BFB5B5B5A1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6" name="Freeform 11">
              <a:extLst>
                <a:ext uri="{FF2B5EF4-FFF2-40B4-BE49-F238E27FC236}">
                  <a16:creationId xmlns:a16="http://schemas.microsoft.com/office/drawing/2014/main" id="{9E40EF46-D7B9-447E-ACB4-D789721994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7" name="Freeform 12">
              <a:extLst>
                <a:ext uri="{FF2B5EF4-FFF2-40B4-BE49-F238E27FC236}">
                  <a16:creationId xmlns:a16="http://schemas.microsoft.com/office/drawing/2014/main" id="{123CAE24-12FF-43D7-A6C0-6AA792E3AB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8" name="Freeform 13">
              <a:extLst>
                <a:ext uri="{FF2B5EF4-FFF2-40B4-BE49-F238E27FC236}">
                  <a16:creationId xmlns:a16="http://schemas.microsoft.com/office/drawing/2014/main" id="{B372F5DB-BF3F-4325-85B0-CDCE7A6A6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49" name="Freeform 14">
              <a:extLst>
                <a:ext uri="{FF2B5EF4-FFF2-40B4-BE49-F238E27FC236}">
                  <a16:creationId xmlns:a16="http://schemas.microsoft.com/office/drawing/2014/main" id="{B25A9653-2959-449B-BA93-64D5656B1A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0" name="Freeform 15">
              <a:extLst>
                <a:ext uri="{FF2B5EF4-FFF2-40B4-BE49-F238E27FC236}">
                  <a16:creationId xmlns:a16="http://schemas.microsoft.com/office/drawing/2014/main" id="{683D52E0-024E-49EA-B58E-AFCB54B93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1" name="Freeform 16">
              <a:extLst>
                <a:ext uri="{FF2B5EF4-FFF2-40B4-BE49-F238E27FC236}">
                  <a16:creationId xmlns:a16="http://schemas.microsoft.com/office/drawing/2014/main" id="{B42DB067-C8BB-4763-B3AC-A1AFC1F94C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4BFADE60-883C-490B-8717-29178631E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3" name="Freeform 18">
              <a:extLst>
                <a:ext uri="{FF2B5EF4-FFF2-40B4-BE49-F238E27FC236}">
                  <a16:creationId xmlns:a16="http://schemas.microsoft.com/office/drawing/2014/main" id="{276CDC4A-1010-43AB-BD13-E9BC487D6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E6DA892F-7AE7-4A83-9BFB-D5FDBA16D9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5" name="Freeform 20">
              <a:extLst>
                <a:ext uri="{FF2B5EF4-FFF2-40B4-BE49-F238E27FC236}">
                  <a16:creationId xmlns:a16="http://schemas.microsoft.com/office/drawing/2014/main" id="{2079130B-2394-449B-80DB-0B9946C7B6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6" name="Freeform 21">
              <a:extLst>
                <a:ext uri="{FF2B5EF4-FFF2-40B4-BE49-F238E27FC236}">
                  <a16:creationId xmlns:a16="http://schemas.microsoft.com/office/drawing/2014/main" id="{2F852A68-5FD2-4BD4-902A-37D580B79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7" name="Freeform 22">
              <a:extLst>
                <a:ext uri="{FF2B5EF4-FFF2-40B4-BE49-F238E27FC236}">
                  <a16:creationId xmlns:a16="http://schemas.microsoft.com/office/drawing/2014/main" id="{1CD48066-FF17-425E-9EEC-795CD0CA40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8" name="Freeform 23">
              <a:extLst>
                <a:ext uri="{FF2B5EF4-FFF2-40B4-BE49-F238E27FC236}">
                  <a16:creationId xmlns:a16="http://schemas.microsoft.com/office/drawing/2014/main" id="{374D862B-A8E1-4CB9-8529-077C6DBA5C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59" name="Freeform 24">
              <a:extLst>
                <a:ext uri="{FF2B5EF4-FFF2-40B4-BE49-F238E27FC236}">
                  <a16:creationId xmlns:a16="http://schemas.microsoft.com/office/drawing/2014/main" id="{5A3B1A83-9C72-4407-A5BF-A9EAA5C4D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60" name="Freeform 25">
              <a:extLst>
                <a:ext uri="{FF2B5EF4-FFF2-40B4-BE49-F238E27FC236}">
                  <a16:creationId xmlns:a16="http://schemas.microsoft.com/office/drawing/2014/main" id="{C73AF399-B36E-419F-92C0-533EFBD935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8631" y="1477651"/>
            <a:ext cx="3756774" cy="4575659"/>
          </a:xfrm>
          <a:prstGeom prst="rect">
            <a:avLst/>
          </a:prstGeom>
        </p:spPr>
        <p:txBody>
          <a:bodyPr vert="horz" lIns="228600" tIns="228600" rIns="228600" bIns="228600" rtlCol="0" anchor="t">
            <a:normAutofit/>
          </a:bodyPr>
          <a:lstStyle/>
          <a:p>
            <a:pPr marL="12700" algn="l">
              <a:tabLst>
                <a:tab pos="3816350" algn="l"/>
              </a:tabLst>
            </a:pPr>
            <a:r>
              <a:rPr lang="en-US" sz="5000" dirty="0">
                <a:solidFill>
                  <a:schemeClr val="accent1"/>
                </a:solidFill>
              </a:rPr>
              <a:t>Team </a:t>
            </a:r>
            <a:r>
              <a:rPr lang="en-US" sz="5000" dirty="0" err="1">
                <a:solidFill>
                  <a:schemeClr val="accent1"/>
                </a:solidFill>
              </a:rPr>
              <a:t>Antibullismo</a:t>
            </a:r>
            <a:endParaRPr lang="en-US" sz="5000" dirty="0">
              <a:solidFill>
                <a:schemeClr val="accent1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3F39476B-1A6D-47CB-AC7A-FB87EF003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627553" y="1375241"/>
            <a:ext cx="175681" cy="16659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600" dirty="0"/>
          </a:p>
        </p:txBody>
      </p:sp>
      <p:sp>
        <p:nvSpPr>
          <p:cNvPr id="3" name="object 3"/>
          <p:cNvSpPr txBox="1"/>
          <p:nvPr/>
        </p:nvSpPr>
        <p:spPr>
          <a:xfrm>
            <a:off x="5239764" y="1477651"/>
            <a:ext cx="6160555" cy="45756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120000"/>
              </a:lnSpc>
              <a:spcBef>
                <a:spcPts val="95"/>
              </a:spcBef>
              <a:buClr>
                <a:schemeClr val="accent1"/>
              </a:buClr>
              <a:buSzPct val="110000"/>
            </a:pPr>
            <a:r>
              <a:rPr lang="en-US" b="1" spc="-10" dirty="0"/>
              <a:t>Team</a:t>
            </a:r>
            <a:r>
              <a:rPr lang="en-US" b="1" spc="-160" dirty="0"/>
              <a:t> </a:t>
            </a:r>
            <a:r>
              <a:rPr lang="en-US" b="1" spc="-10" dirty="0" err="1"/>
              <a:t>Antibullismo</a:t>
            </a:r>
            <a:r>
              <a:rPr lang="en-US" b="1" spc="-10" dirty="0"/>
              <a:t>:</a:t>
            </a:r>
            <a:endParaRPr lang="en-US" dirty="0"/>
          </a:p>
          <a:p>
            <a:pPr indent="-228600" defTabSz="914400">
              <a:lnSpc>
                <a:spcPct val="120000"/>
              </a:lnSpc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endParaRPr lang="en-US" dirty="0"/>
          </a:p>
          <a:p>
            <a:pPr indent="-228600" defTabSz="914400">
              <a:lnSpc>
                <a:spcPct val="120000"/>
              </a:lnSpc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 err="1"/>
              <a:t>Dirigente</a:t>
            </a:r>
            <a:r>
              <a:rPr lang="en-US" dirty="0"/>
              <a:t> </a:t>
            </a:r>
            <a:r>
              <a:rPr lang="en-US" dirty="0" err="1"/>
              <a:t>scolastico</a:t>
            </a:r>
            <a:r>
              <a:rPr lang="en-US" dirty="0"/>
              <a:t> </a:t>
            </a:r>
          </a:p>
          <a:p>
            <a:pPr indent="-228600" defTabSz="914400">
              <a:lnSpc>
                <a:spcPct val="120000"/>
              </a:lnSpc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 err="1"/>
              <a:t>Referente</a:t>
            </a:r>
            <a:r>
              <a:rPr lang="en-US" dirty="0"/>
              <a:t> </a:t>
            </a:r>
            <a:r>
              <a:rPr lang="en-US" dirty="0" err="1"/>
              <a:t>bullismo</a:t>
            </a:r>
            <a:r>
              <a:rPr lang="en-US" dirty="0"/>
              <a:t> e </a:t>
            </a:r>
            <a:r>
              <a:rPr lang="en-US" dirty="0" err="1"/>
              <a:t>cyberbullismo</a:t>
            </a:r>
            <a:r>
              <a:rPr lang="en-US" dirty="0"/>
              <a:t> </a:t>
            </a:r>
          </a:p>
          <a:p>
            <a:pPr indent="-228600" defTabSz="914400">
              <a:lnSpc>
                <a:spcPct val="120000"/>
              </a:lnSpc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 err="1"/>
              <a:t>Referente</a:t>
            </a:r>
            <a:r>
              <a:rPr lang="en-US" dirty="0"/>
              <a:t> </a:t>
            </a:r>
            <a:r>
              <a:rPr lang="en-US" dirty="0" err="1"/>
              <a:t>educazione</a:t>
            </a:r>
            <a:r>
              <a:rPr lang="en-US" dirty="0"/>
              <a:t> </a:t>
            </a:r>
            <a:r>
              <a:rPr lang="en-US" dirty="0" err="1"/>
              <a:t>civica</a:t>
            </a:r>
            <a:endParaRPr lang="en-US" dirty="0"/>
          </a:p>
          <a:p>
            <a:pPr indent="-228600" defTabSz="914400">
              <a:lnSpc>
                <a:spcPct val="120000"/>
              </a:lnSpc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 err="1"/>
              <a:t>Referente</a:t>
            </a:r>
            <a:r>
              <a:rPr lang="en-US" dirty="0"/>
              <a:t> per </a:t>
            </a:r>
            <a:r>
              <a:rPr lang="en-US" dirty="0" err="1"/>
              <a:t>l’inclusione</a:t>
            </a:r>
            <a:endParaRPr lang="en-US" dirty="0"/>
          </a:p>
          <a:p>
            <a:pPr indent="-228600" defTabSz="914400">
              <a:lnSpc>
                <a:spcPct val="120000"/>
              </a:lnSpc>
              <a:buClr>
                <a:schemeClr val="accent1"/>
              </a:buClr>
              <a:buSzPct val="110000"/>
              <a:buFont typeface="Wingdings" panose="05000000000000000000" pitchFamily="2" charset="2"/>
              <a:buChar char="§"/>
            </a:pPr>
            <a:r>
              <a:rPr lang="en-US" dirty="0" err="1"/>
              <a:t>Animatore</a:t>
            </a:r>
            <a:r>
              <a:rPr lang="en-US" dirty="0"/>
              <a:t> </a:t>
            </a:r>
            <a:r>
              <a:rPr lang="en-US" dirty="0" err="1"/>
              <a:t>digitale</a:t>
            </a:r>
            <a:endParaRPr lang="en-US" dirty="0"/>
          </a:p>
          <a:p>
            <a:pPr defTabSz="9144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110000"/>
            </a:pPr>
            <a:endParaRPr lang="en-US" b="1" spc="-10" dirty="0"/>
          </a:p>
          <a:p>
            <a:pPr defTabSz="914400">
              <a:lnSpc>
                <a:spcPct val="120000"/>
              </a:lnSpc>
              <a:spcBef>
                <a:spcPts val="600"/>
              </a:spcBef>
              <a:buClr>
                <a:schemeClr val="accent1"/>
              </a:buClr>
              <a:buSzPct val="110000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9EA06921-3C0C-4126-AF75-9499D4839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B8087084-CC7C-4D37-B821-F12CD3D29F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A27EF3C6-8AF8-41C0-B4DF-664F240872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6AD5CB4-13ED-4F2B-BA75-CA731F668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6C2FD3B8-D702-4F83-BA99-D239212113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AF0D977-DBC6-44B7-93FB-3F76406CF0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3ED27DF-D17E-4922-8394-821ED92539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800084EB-3C31-445C-8B2E-F43BA7ED36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5EE7F4D6-BE2E-41A9-A417-BA1AE4583D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8805A789-4E10-46CF-A22B-8841C1CDFA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BD0D630-7987-48B7-A636-0ED234E22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F4E7D46D-851A-4DA9-B24D-19DAE1FCF2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A38A754-A53E-469C-B89B-6C7FF96079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CAC17457-E557-440A-B5E0-40DFEEC89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4D697814-F310-40D2-8E79-93C188107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0CA691A3-EEBB-46A7-A973-B1E2DD112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B7361B78-110B-4437-8058-4E05A42343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97B9FFE1-BC8C-4C55-AE5D-8FDD780018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6F87417E-9520-42E0-84D2-0C0225481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1235F6B6-5324-426D-84BE-EF96FD4303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093C61D3-C80D-4599-8280-763868B24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D6D942F2-89B9-4755-89D9-4365831760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C40B6375-7479-45C4-8B99-EA1CF75F3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3D8DED"/>
            </a:solidFill>
          </a:ln>
          <a:effectLst>
            <a:outerShdw blurRad="76200" algn="c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 descr="Immagine che contiene testo, schermata, persona, donna&#10;&#10;Il contenuto generato dall'IA potrebbe non essere corretto.">
            <a:extLst>
              <a:ext uri="{FF2B5EF4-FFF2-40B4-BE49-F238E27FC236}">
                <a16:creationId xmlns:a16="http://schemas.microsoft.com/office/drawing/2014/main" id="{76EE3BB3-3645-39BA-4DEC-8E08837DB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41" r="1" b="1"/>
          <a:stretch>
            <a:fillRect/>
          </a:stretch>
        </p:blipFill>
        <p:spPr>
          <a:xfrm>
            <a:off x="1171357" y="712259"/>
            <a:ext cx="9858375" cy="5516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222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5EA5EE6D-4F71-3E11-6F32-B44BDA2E9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686" y="795527"/>
            <a:ext cx="4123738" cy="1433323"/>
          </a:xfrm>
        </p:spPr>
        <p:txBody>
          <a:bodyPr>
            <a:normAutofit/>
          </a:bodyPr>
          <a:lstStyle/>
          <a:p>
            <a:pPr algn="l"/>
            <a:r>
              <a:rPr lang="it-IT" sz="3200" dirty="0">
                <a:solidFill>
                  <a:schemeClr val="tx2"/>
                </a:solidFill>
              </a:rPr>
              <a:t>TIPOLOGIE DI CYBERBULLISMO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972DE0D-2E53-4159-ABD3-C60152426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720" y="795527"/>
            <a:ext cx="5970638" cy="5248847"/>
          </a:xfrm>
          <a:prstGeom prst="rect">
            <a:avLst/>
          </a:prstGeom>
          <a:solidFill>
            <a:schemeClr val="bg1"/>
          </a:solidFill>
          <a:ln w="19050">
            <a:solidFill>
              <a:srgbClr val="FEF789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magine 3" descr="Immagine che contiene testo, schermata, Carattere, Stampa">
            <a:extLst>
              <a:ext uri="{FF2B5EF4-FFF2-40B4-BE49-F238E27FC236}">
                <a16:creationId xmlns:a16="http://schemas.microsoft.com/office/drawing/2014/main" id="{F7728D12-B858-D96D-9FC3-7A6705700A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4445"/>
          <a:stretch>
            <a:fillRect/>
          </a:stretch>
        </p:blipFill>
        <p:spPr>
          <a:xfrm>
            <a:off x="972115" y="960214"/>
            <a:ext cx="5641848" cy="4919472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40" name="Segnaposto contenuto 11" descr="Immagine che contiene testo, schermata, Sito Web, Pubblicità online">
            <a:extLst>
              <a:ext uri="{FF2B5EF4-FFF2-40B4-BE49-F238E27FC236}">
                <a16:creationId xmlns:a16="http://schemas.microsoft.com/office/drawing/2014/main" id="{CB6DE814-928B-AAB0-6E23-3624992AC2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6" t="19999" r="11033"/>
          <a:stretch>
            <a:fillRect/>
          </a:stretch>
        </p:blipFill>
        <p:spPr>
          <a:xfrm>
            <a:off x="6964096" y="2493962"/>
            <a:ext cx="4965966" cy="2785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19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DB4298B-514D-4087-BFCF-5E0B7C9A9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250D78-05C1-41CC-8744-FF3612962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488B658F-163C-450C-B32C-2385E374B2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AE85F6C-45F9-4F00-8AA8-52BD510596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4B0E90C3-F098-46CE-B1D9-44EDE9C6E3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FFF59D4E-9109-4D0A-8064-9C534CCFB9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4B8AAA4-1840-48B9-A1E7-8CE75F8732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5A87B14D-183F-429F-849A-A6DC957B0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8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C261938-CF78-4843-9295-A20FD1591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70557A9F-9800-4BDA-8EA5-312FBB056F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55443555-50A7-490F-A7BD-C3761876BE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5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0E25D709-0236-44C4-9AD0-23C27FFB6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52D3488E-C376-4058-9B14-3E67ECCF40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29C0577D-AE94-4E3E-AFE9-87D6F505C6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3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628A3D14-A3AE-415B-81C0-10DABBD63C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07722035-1059-41F4-801E-F6C3F43831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98275878-64ED-413C-B1B9-654EE17C5D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6BE90BD7-1A14-43A3-8CD4-8D181EE630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accent1">
                  <a:alpha val="12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8609B6EC-0BA4-4C45-B9CA-311B34B83A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2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BA3962A2-D76B-4346-9535-356648073A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1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28CBAD67-783A-4EFF-852A-40CD9D58C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1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780BC275-9329-40AA-849F-7B258245E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55DA4B63-E5E4-49C5-BC03-E5A312146F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accent1">
                  <a:alpha val="8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4068E78-81EE-7984-1292-2A6B02755B6A}"/>
              </a:ext>
            </a:extLst>
          </p:cNvPr>
          <p:cNvSpPr txBox="1"/>
          <p:nvPr/>
        </p:nvSpPr>
        <p:spPr>
          <a:xfrm>
            <a:off x="762000" y="3426403"/>
            <a:ext cx="10896600" cy="738664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it-IT" sz="1400" b="0" dirty="0"/>
              <a:t>Prevenire all’interno della scuola significa adottare un approccio sistemico al fine di promuovere consapevolezza negli alunni, nei docenti, nel personale non docente e nelle </a:t>
            </a:r>
            <a:r>
              <a:rPr lang="it-IT" sz="1200" b="0" dirty="0"/>
              <a:t>famiglie</a:t>
            </a:r>
            <a:r>
              <a:rPr lang="it-IT" sz="1400" b="0" dirty="0"/>
              <a:t> sulla natura del bullismo, sulle possibili conseguenze che può avere per la vittima, per gli spettatori e per coloro che agiscono in modo prepotente</a:t>
            </a:r>
            <a:endParaRPr lang="it-IT" sz="1400" dirty="0"/>
          </a:p>
        </p:txBody>
      </p:sp>
      <p:sp>
        <p:nvSpPr>
          <p:cNvPr id="5" name="Freccia a destra 4">
            <a:extLst>
              <a:ext uri="{FF2B5EF4-FFF2-40B4-BE49-F238E27FC236}">
                <a16:creationId xmlns:a16="http://schemas.microsoft.com/office/drawing/2014/main" id="{F6553A1B-DB3F-4EE5-CCAF-BAA3D4DBA195}"/>
              </a:ext>
            </a:extLst>
          </p:cNvPr>
          <p:cNvSpPr/>
          <p:nvPr/>
        </p:nvSpPr>
        <p:spPr>
          <a:xfrm>
            <a:off x="889000" y="4357370"/>
            <a:ext cx="3429000" cy="1600200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l"/>
            <a:r>
              <a:rPr lang="it-IT" sz="1600" b="0" dirty="0">
                <a:solidFill>
                  <a:schemeClr val="bg1"/>
                </a:solidFill>
              </a:rPr>
              <a:t>Secondo gli studiosi si possono individuare tre livelli di prevenzione: </a:t>
            </a:r>
            <a:endParaRPr lang="en-US" sz="1600" dirty="0">
              <a:solidFill>
                <a:schemeClr val="bg1"/>
              </a:solidFill>
            </a:endParaRPr>
          </a:p>
        </p:txBody>
      </p:sp>
      <p:graphicFrame>
        <p:nvGraphicFramePr>
          <p:cNvPr id="9" name="Segnaposto contenuto 2">
            <a:extLst>
              <a:ext uri="{FF2B5EF4-FFF2-40B4-BE49-F238E27FC236}">
                <a16:creationId xmlns:a16="http://schemas.microsoft.com/office/drawing/2014/main" id="{A237BE92-EFF7-77BA-EC73-05360CFEEF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8880196"/>
              </p:ext>
            </p:extLst>
          </p:nvPr>
        </p:nvGraphicFramePr>
        <p:xfrm>
          <a:off x="4318000" y="4253922"/>
          <a:ext cx="6858000" cy="26346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2" name="Segnaposto contenuto 2">
            <a:extLst>
              <a:ext uri="{FF2B5EF4-FFF2-40B4-BE49-F238E27FC236}">
                <a16:creationId xmlns:a16="http://schemas.microsoft.com/office/drawing/2014/main" id="{675F89B3-BE3D-C25A-5ED6-C26242FFA3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1193657"/>
              </p:ext>
            </p:extLst>
          </p:nvPr>
        </p:nvGraphicFramePr>
        <p:xfrm>
          <a:off x="762000" y="307992"/>
          <a:ext cx="10896600" cy="406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5" name="object 2">
            <a:extLst>
              <a:ext uri="{FF2B5EF4-FFF2-40B4-BE49-F238E27FC236}">
                <a16:creationId xmlns:a16="http://schemas.microsoft.com/office/drawing/2014/main" id="{30C999B3-4FC7-3C25-5B7B-77A59A0EF8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82306" y="320375"/>
            <a:ext cx="4064369" cy="943502"/>
          </a:xfrm>
          <a:prstGeom prst="rect">
            <a:avLst/>
          </a:prstGeom>
        </p:spPr>
        <p:txBody>
          <a:bodyPr vert="horz" lIns="228600" tIns="228600" rIns="228600" bIns="228600" rtlCol="0" anchor="t">
            <a:normAutofit fontScale="90000"/>
          </a:bodyPr>
          <a:lstStyle/>
          <a:p>
            <a:pPr marL="12700" algn="l">
              <a:tabLst>
                <a:tab pos="3816350" algn="l"/>
              </a:tabLst>
            </a:pPr>
            <a:r>
              <a:rPr lang="en-US" sz="5000" dirty="0">
                <a:solidFill>
                  <a:schemeClr val="tx2"/>
                </a:solidFill>
              </a:rPr>
              <a:t>PREVENZIONE</a:t>
            </a:r>
          </a:p>
        </p:txBody>
      </p:sp>
    </p:spTree>
    <p:extLst>
      <p:ext uri="{BB962C8B-B14F-4D97-AF65-F5344CB8AC3E}">
        <p14:creationId xmlns:p14="http://schemas.microsoft.com/office/powerpoint/2010/main" val="2988222964"/>
      </p:ext>
    </p:extLst>
  </p:cSld>
  <p:clrMapOvr>
    <a:masterClrMapping/>
  </p:clrMapOvr>
</p:sld>
</file>

<file path=ppt/theme/theme1.xml><?xml version="1.0" encoding="utf-8"?>
<a:theme xmlns:a="http://schemas.openxmlformats.org/drawingml/2006/main" name="Atlante">
  <a:themeElements>
    <a:clrScheme name="Atlante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nt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nt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TM16401371[[fn=Atlante]]</Template>
  <TotalTime>483</TotalTime>
  <Words>2133</Words>
  <Application>Microsoft Office PowerPoint</Application>
  <PresentationFormat>Widescreen</PresentationFormat>
  <Paragraphs>105</Paragraphs>
  <Slides>22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30" baseType="lpstr">
      <vt:lpstr>Aptos</vt:lpstr>
      <vt:lpstr>Arial Black</vt:lpstr>
      <vt:lpstr>Calibri</vt:lpstr>
      <vt:lpstr>Calibri Light</vt:lpstr>
      <vt:lpstr>Rockwell</vt:lpstr>
      <vt:lpstr>Times New Roman</vt:lpstr>
      <vt:lpstr>Wingdings</vt:lpstr>
      <vt:lpstr>Atlante</vt:lpstr>
      <vt:lpstr>Istituto Comprensivo  “San Leone IX” Sessa Aurunca -CE</vt:lpstr>
      <vt:lpstr>FINALITÀ  Il seguente protocollo ha come obiettivo prevenire e contrastare quanto più possibile il verificarsi di atti e soprusi nei confronti di qualsiasi alunno o alunna (bullismo e cyberbullismo), attraverso la conoscenza del fenomeno ed un'educazione al rispetto ed alla collaborazione tra pari. </vt:lpstr>
      <vt:lpstr>Presentazione standard di PowerPoint</vt:lpstr>
      <vt:lpstr>Azioni di prevenzione della Scuola</vt:lpstr>
      <vt:lpstr>Presentazione standard di PowerPoint</vt:lpstr>
      <vt:lpstr>Team Antibullismo</vt:lpstr>
      <vt:lpstr>Presentazione standard di PowerPoint</vt:lpstr>
      <vt:lpstr>TIPOLOGIE DI CYBERBULLISMO</vt:lpstr>
      <vt:lpstr>PREVENZIONE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FASE 2- VALUTAZIONE APPROFONDITA  Nel più breve tempo possibile dal momento della ricezione del modulo di segnalazione il Team antibullismo mette a calendario dei colloqui con le persone che ritiene possano contribuire alla valutazione approfondita del presunto caso di bullismo o cyberbullismo. Raccoglie informazioni approfondite sull’accaduto ( tipologia e gravità dei fatti; informazioni su chi è coinvolto e con quale ruolo; livello di sofferenza della presunta vittima; caratteristiche di rischio del presunto bullo).  Vengono informati:  - il consiglio di classe;  - i genitori;  - gli alunni coinvolti;  - se necessario le autorità competenti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FASE 4: Il monitoraggio</vt:lpstr>
      <vt:lpstr>Conclusioni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Carla G.</dc:creator>
  <cp:lastModifiedBy>Office</cp:lastModifiedBy>
  <cp:revision>39</cp:revision>
  <dcterms:created xsi:type="dcterms:W3CDTF">2026-01-30T11:57:54Z</dcterms:created>
  <dcterms:modified xsi:type="dcterms:W3CDTF">2026-02-16T17:44:19Z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2026-01-30T00:00:00Z</vt:filetime>
  </property>
  <property fmtid="{D5CDD505-2E9C-101B-9397-08002B2CF9AE}" pid="5" name="Producer">
    <vt:lpwstr>Microsoft® PowerPoint® 2016</vt:lpwstr>
  </property>
</Properties>
</file>